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57" r:id="rId3"/>
    <p:sldId id="305" r:id="rId4"/>
    <p:sldId id="321" r:id="rId5"/>
    <p:sldId id="260" r:id="rId6"/>
    <p:sldId id="271" r:id="rId7"/>
    <p:sldId id="322" r:id="rId8"/>
    <p:sldId id="323" r:id="rId9"/>
    <p:sldId id="306" r:id="rId10"/>
    <p:sldId id="324" r:id="rId11"/>
    <p:sldId id="307" r:id="rId12"/>
    <p:sldId id="308" r:id="rId13"/>
    <p:sldId id="309" r:id="rId14"/>
    <p:sldId id="310" r:id="rId15"/>
    <p:sldId id="311" r:id="rId16"/>
    <p:sldId id="312" r:id="rId17"/>
    <p:sldId id="325" r:id="rId18"/>
    <p:sldId id="313" r:id="rId19"/>
    <p:sldId id="326" r:id="rId20"/>
    <p:sldId id="327" r:id="rId21"/>
    <p:sldId id="328" r:id="rId22"/>
    <p:sldId id="329" r:id="rId23"/>
    <p:sldId id="314" r:id="rId24"/>
    <p:sldId id="330" r:id="rId25"/>
    <p:sldId id="315" r:id="rId26"/>
    <p:sldId id="316" r:id="rId27"/>
    <p:sldId id="331" r:id="rId28"/>
    <p:sldId id="332" r:id="rId29"/>
    <p:sldId id="289" r:id="rId30"/>
    <p:sldId id="286" r:id="rId31"/>
    <p:sldId id="287" r:id="rId32"/>
    <p:sldId id="317" r:id="rId33"/>
    <p:sldId id="318" r:id="rId34"/>
    <p:sldId id="319" r:id="rId35"/>
    <p:sldId id="320" r:id="rId36"/>
    <p:sldId id="333" r:id="rId37"/>
    <p:sldId id="270"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5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56"/>
    <p:restoredTop sz="94656"/>
  </p:normalViewPr>
  <p:slideViewPr>
    <p:cSldViewPr snapToGrid="0">
      <p:cViewPr>
        <p:scale>
          <a:sx n="79" d="100"/>
          <a:sy n="79" d="100"/>
        </p:scale>
        <p:origin x="1752" y="792"/>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6B0BB4-0A4C-B541-AB3A-0452F8215920}" type="datetimeFigureOut">
              <a:rPr kumimoji="1" lang="zh-CN" altLang="en-US" smtClean="0"/>
              <a:t>2020/7/31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0262D4-BFF7-9C4F-AC04-E2B2B68BBD31}" type="slidenum">
              <a:rPr kumimoji="1" lang="zh-CN" altLang="en-US" smtClean="0"/>
              <a:t>‹#›</a:t>
            </a:fld>
            <a:endParaRPr kumimoji="1" lang="zh-CN" altLang="en-US"/>
          </a:p>
        </p:txBody>
      </p:sp>
    </p:spTree>
    <p:extLst>
      <p:ext uri="{BB962C8B-B14F-4D97-AF65-F5344CB8AC3E}">
        <p14:creationId xmlns:p14="http://schemas.microsoft.com/office/powerpoint/2010/main" val="3227837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A0262D4-BFF7-9C4F-AC04-E2B2B68BBD31}" type="slidenum">
              <a:rPr kumimoji="1" lang="zh-CN" altLang="en-US" smtClean="0"/>
              <a:t>6</a:t>
            </a:fld>
            <a:endParaRPr kumimoji="1" lang="zh-CN" altLang="en-US"/>
          </a:p>
        </p:txBody>
      </p:sp>
    </p:spTree>
    <p:extLst>
      <p:ext uri="{BB962C8B-B14F-4D97-AF65-F5344CB8AC3E}">
        <p14:creationId xmlns:p14="http://schemas.microsoft.com/office/powerpoint/2010/main" val="925952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A0262D4-BFF7-9C4F-AC04-E2B2B68BBD31}" type="slidenum">
              <a:rPr kumimoji="1" lang="zh-CN" altLang="en-US" smtClean="0"/>
              <a:t>15</a:t>
            </a:fld>
            <a:endParaRPr kumimoji="1" lang="zh-CN" altLang="en-US"/>
          </a:p>
        </p:txBody>
      </p:sp>
    </p:spTree>
    <p:extLst>
      <p:ext uri="{BB962C8B-B14F-4D97-AF65-F5344CB8AC3E}">
        <p14:creationId xmlns:p14="http://schemas.microsoft.com/office/powerpoint/2010/main" val="801592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A0262D4-BFF7-9C4F-AC04-E2B2B68BBD31}" type="slidenum">
              <a:rPr kumimoji="1" lang="zh-CN" altLang="en-US" smtClean="0"/>
              <a:t>16</a:t>
            </a:fld>
            <a:endParaRPr kumimoji="1" lang="zh-CN" altLang="en-US"/>
          </a:p>
        </p:txBody>
      </p:sp>
    </p:spTree>
    <p:extLst>
      <p:ext uri="{BB962C8B-B14F-4D97-AF65-F5344CB8AC3E}">
        <p14:creationId xmlns:p14="http://schemas.microsoft.com/office/powerpoint/2010/main" val="5445941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A0262D4-BFF7-9C4F-AC04-E2B2B68BBD31}" type="slidenum">
              <a:rPr kumimoji="1" lang="zh-CN" altLang="en-US" smtClean="0"/>
              <a:t>17</a:t>
            </a:fld>
            <a:endParaRPr kumimoji="1" lang="zh-CN" altLang="en-US"/>
          </a:p>
        </p:txBody>
      </p:sp>
    </p:spTree>
    <p:extLst>
      <p:ext uri="{BB962C8B-B14F-4D97-AF65-F5344CB8AC3E}">
        <p14:creationId xmlns:p14="http://schemas.microsoft.com/office/powerpoint/2010/main" val="10373400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A0262D4-BFF7-9C4F-AC04-E2B2B68BBD31}" type="slidenum">
              <a:rPr kumimoji="1" lang="zh-CN" altLang="en-US" smtClean="0"/>
              <a:t>18</a:t>
            </a:fld>
            <a:endParaRPr kumimoji="1" lang="zh-CN" altLang="en-US"/>
          </a:p>
        </p:txBody>
      </p:sp>
    </p:spTree>
    <p:extLst>
      <p:ext uri="{BB962C8B-B14F-4D97-AF65-F5344CB8AC3E}">
        <p14:creationId xmlns:p14="http://schemas.microsoft.com/office/powerpoint/2010/main" val="961124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A0262D4-BFF7-9C4F-AC04-E2B2B68BBD31}" type="slidenum">
              <a:rPr kumimoji="1" lang="zh-CN" altLang="en-US" smtClean="0"/>
              <a:t>19</a:t>
            </a:fld>
            <a:endParaRPr kumimoji="1" lang="zh-CN" altLang="en-US"/>
          </a:p>
        </p:txBody>
      </p:sp>
    </p:spTree>
    <p:extLst>
      <p:ext uri="{BB962C8B-B14F-4D97-AF65-F5344CB8AC3E}">
        <p14:creationId xmlns:p14="http://schemas.microsoft.com/office/powerpoint/2010/main" val="19923399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A0262D4-BFF7-9C4F-AC04-E2B2B68BBD31}" type="slidenum">
              <a:rPr kumimoji="1" lang="zh-CN" altLang="en-US" smtClean="0"/>
              <a:t>20</a:t>
            </a:fld>
            <a:endParaRPr kumimoji="1" lang="zh-CN" altLang="en-US"/>
          </a:p>
        </p:txBody>
      </p:sp>
    </p:spTree>
    <p:extLst>
      <p:ext uri="{BB962C8B-B14F-4D97-AF65-F5344CB8AC3E}">
        <p14:creationId xmlns:p14="http://schemas.microsoft.com/office/powerpoint/2010/main" val="222557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A0262D4-BFF7-9C4F-AC04-E2B2B68BBD31}" type="slidenum">
              <a:rPr kumimoji="1" lang="zh-CN" altLang="en-US" smtClean="0"/>
              <a:t>21</a:t>
            </a:fld>
            <a:endParaRPr kumimoji="1" lang="zh-CN" altLang="en-US"/>
          </a:p>
        </p:txBody>
      </p:sp>
    </p:spTree>
    <p:extLst>
      <p:ext uri="{BB962C8B-B14F-4D97-AF65-F5344CB8AC3E}">
        <p14:creationId xmlns:p14="http://schemas.microsoft.com/office/powerpoint/2010/main" val="640265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A0262D4-BFF7-9C4F-AC04-E2B2B68BBD31}" type="slidenum">
              <a:rPr kumimoji="1" lang="zh-CN" altLang="en-US" smtClean="0"/>
              <a:t>22</a:t>
            </a:fld>
            <a:endParaRPr kumimoji="1" lang="zh-CN" altLang="en-US"/>
          </a:p>
        </p:txBody>
      </p:sp>
    </p:spTree>
    <p:extLst>
      <p:ext uri="{BB962C8B-B14F-4D97-AF65-F5344CB8AC3E}">
        <p14:creationId xmlns:p14="http://schemas.microsoft.com/office/powerpoint/2010/main" val="1610174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A0262D4-BFF7-9C4F-AC04-E2B2B68BBD31}" type="slidenum">
              <a:rPr kumimoji="1" lang="zh-CN" altLang="en-US" smtClean="0"/>
              <a:t>23</a:t>
            </a:fld>
            <a:endParaRPr kumimoji="1" lang="zh-CN" altLang="en-US"/>
          </a:p>
        </p:txBody>
      </p:sp>
    </p:spTree>
    <p:extLst>
      <p:ext uri="{BB962C8B-B14F-4D97-AF65-F5344CB8AC3E}">
        <p14:creationId xmlns:p14="http://schemas.microsoft.com/office/powerpoint/2010/main" val="10607986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A0262D4-BFF7-9C4F-AC04-E2B2B68BBD31}" type="slidenum">
              <a:rPr kumimoji="1" lang="zh-CN" altLang="en-US" smtClean="0"/>
              <a:t>24</a:t>
            </a:fld>
            <a:endParaRPr kumimoji="1" lang="zh-CN" altLang="en-US"/>
          </a:p>
        </p:txBody>
      </p:sp>
    </p:spTree>
    <p:extLst>
      <p:ext uri="{BB962C8B-B14F-4D97-AF65-F5344CB8AC3E}">
        <p14:creationId xmlns:p14="http://schemas.microsoft.com/office/powerpoint/2010/main" val="399478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A0262D4-BFF7-9C4F-AC04-E2B2B68BBD31}" type="slidenum">
              <a:rPr kumimoji="1" lang="zh-CN" altLang="en-US" smtClean="0"/>
              <a:t>7</a:t>
            </a:fld>
            <a:endParaRPr kumimoji="1" lang="zh-CN" altLang="en-US"/>
          </a:p>
        </p:txBody>
      </p:sp>
    </p:spTree>
    <p:extLst>
      <p:ext uri="{BB962C8B-B14F-4D97-AF65-F5344CB8AC3E}">
        <p14:creationId xmlns:p14="http://schemas.microsoft.com/office/powerpoint/2010/main" val="1278333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A0262D4-BFF7-9C4F-AC04-E2B2B68BBD31}" type="slidenum">
              <a:rPr kumimoji="1" lang="zh-CN" altLang="en-US" smtClean="0"/>
              <a:t>25</a:t>
            </a:fld>
            <a:endParaRPr kumimoji="1" lang="zh-CN" altLang="en-US"/>
          </a:p>
        </p:txBody>
      </p:sp>
    </p:spTree>
    <p:extLst>
      <p:ext uri="{BB962C8B-B14F-4D97-AF65-F5344CB8AC3E}">
        <p14:creationId xmlns:p14="http://schemas.microsoft.com/office/powerpoint/2010/main" val="1183406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A0262D4-BFF7-9C4F-AC04-E2B2B68BBD31}" type="slidenum">
              <a:rPr kumimoji="1" lang="zh-CN" altLang="en-US" smtClean="0"/>
              <a:t>26</a:t>
            </a:fld>
            <a:endParaRPr kumimoji="1" lang="zh-CN" altLang="en-US"/>
          </a:p>
        </p:txBody>
      </p:sp>
    </p:spTree>
    <p:extLst>
      <p:ext uri="{BB962C8B-B14F-4D97-AF65-F5344CB8AC3E}">
        <p14:creationId xmlns:p14="http://schemas.microsoft.com/office/powerpoint/2010/main" val="13943936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A0262D4-BFF7-9C4F-AC04-E2B2B68BBD31}" type="slidenum">
              <a:rPr kumimoji="1" lang="zh-CN" altLang="en-US" smtClean="0"/>
              <a:t>27</a:t>
            </a:fld>
            <a:endParaRPr kumimoji="1" lang="zh-CN" altLang="en-US"/>
          </a:p>
        </p:txBody>
      </p:sp>
    </p:spTree>
    <p:extLst>
      <p:ext uri="{BB962C8B-B14F-4D97-AF65-F5344CB8AC3E}">
        <p14:creationId xmlns:p14="http://schemas.microsoft.com/office/powerpoint/2010/main" val="5345817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A0262D4-BFF7-9C4F-AC04-E2B2B68BBD31}" type="slidenum">
              <a:rPr kumimoji="1" lang="zh-CN" altLang="en-US" smtClean="0"/>
              <a:t>28</a:t>
            </a:fld>
            <a:endParaRPr kumimoji="1" lang="zh-CN" altLang="en-US"/>
          </a:p>
        </p:txBody>
      </p:sp>
    </p:spTree>
    <p:extLst>
      <p:ext uri="{BB962C8B-B14F-4D97-AF65-F5344CB8AC3E}">
        <p14:creationId xmlns:p14="http://schemas.microsoft.com/office/powerpoint/2010/main" val="6060423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A0262D4-BFF7-9C4F-AC04-E2B2B68BBD31}" type="slidenum">
              <a:rPr kumimoji="1" lang="zh-CN" altLang="en-US" smtClean="0"/>
              <a:t>30</a:t>
            </a:fld>
            <a:endParaRPr kumimoji="1" lang="zh-CN" altLang="en-US"/>
          </a:p>
        </p:txBody>
      </p:sp>
    </p:spTree>
    <p:extLst>
      <p:ext uri="{BB962C8B-B14F-4D97-AF65-F5344CB8AC3E}">
        <p14:creationId xmlns:p14="http://schemas.microsoft.com/office/powerpoint/2010/main" val="1507403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A0262D4-BFF7-9C4F-AC04-E2B2B68BBD31}" type="slidenum">
              <a:rPr kumimoji="1" lang="zh-CN" altLang="en-US" smtClean="0"/>
              <a:t>31</a:t>
            </a:fld>
            <a:endParaRPr kumimoji="1" lang="zh-CN" altLang="en-US"/>
          </a:p>
        </p:txBody>
      </p:sp>
    </p:spTree>
    <p:extLst>
      <p:ext uri="{BB962C8B-B14F-4D97-AF65-F5344CB8AC3E}">
        <p14:creationId xmlns:p14="http://schemas.microsoft.com/office/powerpoint/2010/main" val="13364504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A0262D4-BFF7-9C4F-AC04-E2B2B68BBD31}" type="slidenum">
              <a:rPr kumimoji="1" lang="zh-CN" altLang="en-US" smtClean="0"/>
              <a:t>32</a:t>
            </a:fld>
            <a:endParaRPr kumimoji="1" lang="zh-CN" altLang="en-US"/>
          </a:p>
        </p:txBody>
      </p:sp>
    </p:spTree>
    <p:extLst>
      <p:ext uri="{BB962C8B-B14F-4D97-AF65-F5344CB8AC3E}">
        <p14:creationId xmlns:p14="http://schemas.microsoft.com/office/powerpoint/2010/main" val="9074212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A0262D4-BFF7-9C4F-AC04-E2B2B68BBD31}" type="slidenum">
              <a:rPr kumimoji="1" lang="zh-CN" altLang="en-US" smtClean="0"/>
              <a:t>33</a:t>
            </a:fld>
            <a:endParaRPr kumimoji="1" lang="zh-CN" altLang="en-US"/>
          </a:p>
        </p:txBody>
      </p:sp>
    </p:spTree>
    <p:extLst>
      <p:ext uri="{BB962C8B-B14F-4D97-AF65-F5344CB8AC3E}">
        <p14:creationId xmlns:p14="http://schemas.microsoft.com/office/powerpoint/2010/main" val="3180237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A0262D4-BFF7-9C4F-AC04-E2B2B68BBD31}" type="slidenum">
              <a:rPr kumimoji="1" lang="zh-CN" altLang="en-US" smtClean="0"/>
              <a:t>34</a:t>
            </a:fld>
            <a:endParaRPr kumimoji="1" lang="zh-CN" altLang="en-US"/>
          </a:p>
        </p:txBody>
      </p:sp>
    </p:spTree>
    <p:extLst>
      <p:ext uri="{BB962C8B-B14F-4D97-AF65-F5344CB8AC3E}">
        <p14:creationId xmlns:p14="http://schemas.microsoft.com/office/powerpoint/2010/main" val="15238842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A0262D4-BFF7-9C4F-AC04-E2B2B68BBD31}" type="slidenum">
              <a:rPr kumimoji="1" lang="zh-CN" altLang="en-US" smtClean="0"/>
              <a:t>35</a:t>
            </a:fld>
            <a:endParaRPr kumimoji="1" lang="zh-CN" altLang="en-US"/>
          </a:p>
        </p:txBody>
      </p:sp>
    </p:spTree>
    <p:extLst>
      <p:ext uri="{BB962C8B-B14F-4D97-AF65-F5344CB8AC3E}">
        <p14:creationId xmlns:p14="http://schemas.microsoft.com/office/powerpoint/2010/main" val="227765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A0262D4-BFF7-9C4F-AC04-E2B2B68BBD31}" type="slidenum">
              <a:rPr kumimoji="1" lang="zh-CN" altLang="en-US" smtClean="0"/>
              <a:t>8</a:t>
            </a:fld>
            <a:endParaRPr kumimoji="1" lang="zh-CN" altLang="en-US"/>
          </a:p>
        </p:txBody>
      </p:sp>
    </p:spTree>
    <p:extLst>
      <p:ext uri="{BB962C8B-B14F-4D97-AF65-F5344CB8AC3E}">
        <p14:creationId xmlns:p14="http://schemas.microsoft.com/office/powerpoint/2010/main" val="769044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A0262D4-BFF7-9C4F-AC04-E2B2B68BBD31}" type="slidenum">
              <a:rPr kumimoji="1" lang="zh-CN" altLang="en-US" smtClean="0"/>
              <a:t>36</a:t>
            </a:fld>
            <a:endParaRPr kumimoji="1" lang="zh-CN" altLang="en-US"/>
          </a:p>
        </p:txBody>
      </p:sp>
    </p:spTree>
    <p:extLst>
      <p:ext uri="{BB962C8B-B14F-4D97-AF65-F5344CB8AC3E}">
        <p14:creationId xmlns:p14="http://schemas.microsoft.com/office/powerpoint/2010/main" val="1863554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A0262D4-BFF7-9C4F-AC04-E2B2B68BBD31}" type="slidenum">
              <a:rPr kumimoji="1" lang="zh-CN" altLang="en-US" smtClean="0"/>
              <a:t>9</a:t>
            </a:fld>
            <a:endParaRPr kumimoji="1" lang="zh-CN" altLang="en-US"/>
          </a:p>
        </p:txBody>
      </p:sp>
    </p:spTree>
    <p:extLst>
      <p:ext uri="{BB962C8B-B14F-4D97-AF65-F5344CB8AC3E}">
        <p14:creationId xmlns:p14="http://schemas.microsoft.com/office/powerpoint/2010/main" val="1179478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A0262D4-BFF7-9C4F-AC04-E2B2B68BBD31}" type="slidenum">
              <a:rPr kumimoji="1" lang="zh-CN" altLang="en-US" smtClean="0"/>
              <a:t>10</a:t>
            </a:fld>
            <a:endParaRPr kumimoji="1" lang="zh-CN" altLang="en-US"/>
          </a:p>
        </p:txBody>
      </p:sp>
    </p:spTree>
    <p:extLst>
      <p:ext uri="{BB962C8B-B14F-4D97-AF65-F5344CB8AC3E}">
        <p14:creationId xmlns:p14="http://schemas.microsoft.com/office/powerpoint/2010/main" val="951068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A0262D4-BFF7-9C4F-AC04-E2B2B68BBD31}" type="slidenum">
              <a:rPr kumimoji="1" lang="zh-CN" altLang="en-US" smtClean="0"/>
              <a:t>11</a:t>
            </a:fld>
            <a:endParaRPr kumimoji="1" lang="zh-CN" altLang="en-US"/>
          </a:p>
        </p:txBody>
      </p:sp>
    </p:spTree>
    <p:extLst>
      <p:ext uri="{BB962C8B-B14F-4D97-AF65-F5344CB8AC3E}">
        <p14:creationId xmlns:p14="http://schemas.microsoft.com/office/powerpoint/2010/main" val="781284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A0262D4-BFF7-9C4F-AC04-E2B2B68BBD31}" type="slidenum">
              <a:rPr kumimoji="1" lang="zh-CN" altLang="en-US" smtClean="0"/>
              <a:t>12</a:t>
            </a:fld>
            <a:endParaRPr kumimoji="1" lang="zh-CN" altLang="en-US"/>
          </a:p>
        </p:txBody>
      </p:sp>
    </p:spTree>
    <p:extLst>
      <p:ext uri="{BB962C8B-B14F-4D97-AF65-F5344CB8AC3E}">
        <p14:creationId xmlns:p14="http://schemas.microsoft.com/office/powerpoint/2010/main" val="1039738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A0262D4-BFF7-9C4F-AC04-E2B2B68BBD31}" type="slidenum">
              <a:rPr kumimoji="1" lang="zh-CN" altLang="en-US" smtClean="0"/>
              <a:t>13</a:t>
            </a:fld>
            <a:endParaRPr kumimoji="1" lang="zh-CN" altLang="en-US"/>
          </a:p>
        </p:txBody>
      </p:sp>
    </p:spTree>
    <p:extLst>
      <p:ext uri="{BB962C8B-B14F-4D97-AF65-F5344CB8AC3E}">
        <p14:creationId xmlns:p14="http://schemas.microsoft.com/office/powerpoint/2010/main" val="1308939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A0262D4-BFF7-9C4F-AC04-E2B2B68BBD31}" type="slidenum">
              <a:rPr kumimoji="1" lang="zh-CN" altLang="en-US" smtClean="0"/>
              <a:t>14</a:t>
            </a:fld>
            <a:endParaRPr kumimoji="1" lang="zh-CN" altLang="en-US"/>
          </a:p>
        </p:txBody>
      </p:sp>
    </p:spTree>
    <p:extLst>
      <p:ext uri="{BB962C8B-B14F-4D97-AF65-F5344CB8AC3E}">
        <p14:creationId xmlns:p14="http://schemas.microsoft.com/office/powerpoint/2010/main" val="1828149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235DC95-CA93-4412-83B5-44E84C2AB4A2}" type="datetimeFigureOut">
              <a:rPr lang="zh-CN" altLang="en-US" smtClean="0"/>
              <a:t>2020/7/31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663981-0834-4737-95F4-37FF14E266D2}" type="slidenum">
              <a:rPr lang="zh-CN" altLang="en-US" smtClean="0"/>
              <a:t>‹#›</a:t>
            </a:fld>
            <a:endParaRPr lang="zh-CN" altLang="en-US"/>
          </a:p>
        </p:txBody>
      </p:sp>
    </p:spTree>
    <p:extLst>
      <p:ext uri="{BB962C8B-B14F-4D97-AF65-F5344CB8AC3E}">
        <p14:creationId xmlns:p14="http://schemas.microsoft.com/office/powerpoint/2010/main" val="41260686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235DC95-CA93-4412-83B5-44E84C2AB4A2}" type="datetimeFigureOut">
              <a:rPr lang="zh-CN" altLang="en-US" smtClean="0"/>
              <a:t>2020/7/31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663981-0834-4737-95F4-37FF14E266D2}" type="slidenum">
              <a:rPr lang="zh-CN" altLang="en-US" smtClean="0"/>
              <a:t>‹#›</a:t>
            </a:fld>
            <a:endParaRPr lang="zh-CN" altLang="en-US"/>
          </a:p>
        </p:txBody>
      </p:sp>
    </p:spTree>
    <p:extLst>
      <p:ext uri="{BB962C8B-B14F-4D97-AF65-F5344CB8AC3E}">
        <p14:creationId xmlns:p14="http://schemas.microsoft.com/office/powerpoint/2010/main" val="2239116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235DC95-CA93-4412-83B5-44E84C2AB4A2}" type="datetimeFigureOut">
              <a:rPr lang="zh-CN" altLang="en-US" smtClean="0"/>
              <a:t>2020/7/31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663981-0834-4737-95F4-37FF14E266D2}" type="slidenum">
              <a:rPr lang="zh-CN" altLang="en-US" smtClean="0"/>
              <a:t>‹#›</a:t>
            </a:fld>
            <a:endParaRPr lang="zh-CN" altLang="en-US"/>
          </a:p>
        </p:txBody>
      </p:sp>
    </p:spTree>
    <p:extLst>
      <p:ext uri="{BB962C8B-B14F-4D97-AF65-F5344CB8AC3E}">
        <p14:creationId xmlns:p14="http://schemas.microsoft.com/office/powerpoint/2010/main" val="4156745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235DC95-CA93-4412-83B5-44E84C2AB4A2}" type="datetimeFigureOut">
              <a:rPr lang="zh-CN" altLang="en-US" smtClean="0"/>
              <a:t>2020/7/31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663981-0834-4737-95F4-37FF14E266D2}" type="slidenum">
              <a:rPr lang="zh-CN" altLang="en-US" smtClean="0"/>
              <a:t>‹#›</a:t>
            </a:fld>
            <a:endParaRPr lang="zh-CN" altLang="en-US"/>
          </a:p>
        </p:txBody>
      </p:sp>
    </p:spTree>
    <p:extLst>
      <p:ext uri="{BB962C8B-B14F-4D97-AF65-F5344CB8AC3E}">
        <p14:creationId xmlns:p14="http://schemas.microsoft.com/office/powerpoint/2010/main" val="17763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235DC95-CA93-4412-83B5-44E84C2AB4A2}" type="datetimeFigureOut">
              <a:rPr lang="zh-CN" altLang="en-US" smtClean="0"/>
              <a:t>2020/7/31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663981-0834-4737-95F4-37FF14E266D2}" type="slidenum">
              <a:rPr lang="zh-CN" altLang="en-US" smtClean="0"/>
              <a:t>‹#›</a:t>
            </a:fld>
            <a:endParaRPr lang="zh-CN" altLang="en-US"/>
          </a:p>
        </p:txBody>
      </p:sp>
    </p:spTree>
    <p:extLst>
      <p:ext uri="{BB962C8B-B14F-4D97-AF65-F5344CB8AC3E}">
        <p14:creationId xmlns:p14="http://schemas.microsoft.com/office/powerpoint/2010/main" val="399101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235DC95-CA93-4412-83B5-44E84C2AB4A2}" type="datetimeFigureOut">
              <a:rPr lang="zh-CN" altLang="en-US" smtClean="0"/>
              <a:t>2020/7/31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1663981-0834-4737-95F4-37FF14E266D2}" type="slidenum">
              <a:rPr lang="zh-CN" altLang="en-US" smtClean="0"/>
              <a:t>‹#›</a:t>
            </a:fld>
            <a:endParaRPr lang="zh-CN" altLang="en-US"/>
          </a:p>
        </p:txBody>
      </p:sp>
    </p:spTree>
    <p:extLst>
      <p:ext uri="{BB962C8B-B14F-4D97-AF65-F5344CB8AC3E}">
        <p14:creationId xmlns:p14="http://schemas.microsoft.com/office/powerpoint/2010/main" val="2826731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235DC95-CA93-4412-83B5-44E84C2AB4A2}" type="datetimeFigureOut">
              <a:rPr lang="zh-CN" altLang="en-US" smtClean="0"/>
              <a:t>2020/7/31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1663981-0834-4737-95F4-37FF14E266D2}" type="slidenum">
              <a:rPr lang="zh-CN" altLang="en-US" smtClean="0"/>
              <a:t>‹#›</a:t>
            </a:fld>
            <a:endParaRPr lang="zh-CN" altLang="en-US"/>
          </a:p>
        </p:txBody>
      </p:sp>
    </p:spTree>
    <p:extLst>
      <p:ext uri="{BB962C8B-B14F-4D97-AF65-F5344CB8AC3E}">
        <p14:creationId xmlns:p14="http://schemas.microsoft.com/office/powerpoint/2010/main" val="3474878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235DC95-CA93-4412-83B5-44E84C2AB4A2}" type="datetimeFigureOut">
              <a:rPr lang="zh-CN" altLang="en-US" smtClean="0"/>
              <a:t>2020/7/31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1663981-0834-4737-95F4-37FF14E266D2}" type="slidenum">
              <a:rPr lang="zh-CN" altLang="en-US" smtClean="0"/>
              <a:t>‹#›</a:t>
            </a:fld>
            <a:endParaRPr lang="zh-CN" altLang="en-US"/>
          </a:p>
        </p:txBody>
      </p:sp>
    </p:spTree>
    <p:extLst>
      <p:ext uri="{BB962C8B-B14F-4D97-AF65-F5344CB8AC3E}">
        <p14:creationId xmlns:p14="http://schemas.microsoft.com/office/powerpoint/2010/main" val="812721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235DC95-CA93-4412-83B5-44E84C2AB4A2}" type="datetimeFigureOut">
              <a:rPr lang="zh-CN" altLang="en-US" smtClean="0"/>
              <a:t>2020/7/31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1663981-0834-4737-95F4-37FF14E266D2}" type="slidenum">
              <a:rPr lang="zh-CN" altLang="en-US" smtClean="0"/>
              <a:t>‹#›</a:t>
            </a:fld>
            <a:endParaRPr lang="zh-CN" altLang="en-US"/>
          </a:p>
        </p:txBody>
      </p:sp>
    </p:spTree>
    <p:extLst>
      <p:ext uri="{BB962C8B-B14F-4D97-AF65-F5344CB8AC3E}">
        <p14:creationId xmlns:p14="http://schemas.microsoft.com/office/powerpoint/2010/main" val="2411305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235DC95-CA93-4412-83B5-44E84C2AB4A2}" type="datetimeFigureOut">
              <a:rPr lang="zh-CN" altLang="en-US" smtClean="0"/>
              <a:t>2020/7/31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1663981-0834-4737-95F4-37FF14E266D2}" type="slidenum">
              <a:rPr lang="zh-CN" altLang="en-US" smtClean="0"/>
              <a:t>‹#›</a:t>
            </a:fld>
            <a:endParaRPr lang="zh-CN" altLang="en-US"/>
          </a:p>
        </p:txBody>
      </p:sp>
    </p:spTree>
    <p:extLst>
      <p:ext uri="{BB962C8B-B14F-4D97-AF65-F5344CB8AC3E}">
        <p14:creationId xmlns:p14="http://schemas.microsoft.com/office/powerpoint/2010/main" val="786966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235DC95-CA93-4412-83B5-44E84C2AB4A2}" type="datetimeFigureOut">
              <a:rPr lang="zh-CN" altLang="en-US" smtClean="0"/>
              <a:t>2020/7/31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1663981-0834-4737-95F4-37FF14E266D2}" type="slidenum">
              <a:rPr lang="zh-CN" altLang="en-US" smtClean="0"/>
              <a:t>‹#›</a:t>
            </a:fld>
            <a:endParaRPr lang="zh-CN" altLang="en-US"/>
          </a:p>
        </p:txBody>
      </p:sp>
    </p:spTree>
    <p:extLst>
      <p:ext uri="{BB962C8B-B14F-4D97-AF65-F5344CB8AC3E}">
        <p14:creationId xmlns:p14="http://schemas.microsoft.com/office/powerpoint/2010/main" val="110998794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35DC95-CA93-4412-83B5-44E84C2AB4A2}" type="datetimeFigureOut">
              <a:rPr lang="zh-CN" altLang="en-US" smtClean="0"/>
              <a:t>2020/7/31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663981-0834-4737-95F4-37FF14E266D2}" type="slidenum">
              <a:rPr lang="zh-CN" altLang="en-US" smtClean="0"/>
              <a:t>‹#›</a:t>
            </a:fld>
            <a:endParaRPr lang="zh-CN" altLang="en-US"/>
          </a:p>
        </p:txBody>
      </p:sp>
    </p:spTree>
    <p:extLst>
      <p:ext uri="{BB962C8B-B14F-4D97-AF65-F5344CB8AC3E}">
        <p14:creationId xmlns:p14="http://schemas.microsoft.com/office/powerpoint/2010/main" val="25836782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36.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37.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0.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8.png"/><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9.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56.png"/><Relationship Id="rId6" Type="http://schemas.openxmlformats.org/officeDocument/2006/relationships/image" Target="../media/image57.png"/><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58.png"/><Relationship Id="rId6" Type="http://schemas.openxmlformats.org/officeDocument/2006/relationships/image" Target="../media/image59.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60.png"/><Relationship Id="rId6" Type="http://schemas.openxmlformats.org/officeDocument/2006/relationships/image" Target="../media/image61.pn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62.png"/><Relationship Id="rId6" Type="http://schemas.openxmlformats.org/officeDocument/2006/relationships/image" Target="../media/image63.png"/><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64.tiff"/><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tiff"/><Relationship Id="rId5" Type="http://schemas.openxmlformats.org/officeDocument/2006/relationships/image" Target="../media/image5.tiff"/><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dirty="0"/>
          </a:p>
        </p:txBody>
      </p:sp>
      <p:pic>
        <p:nvPicPr>
          <p:cNvPr id="4" name="图片占位符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92000" cy="3672115"/>
          </a:xfrm>
          <a:prstGeom prst="rect">
            <a:avLst/>
          </a:prstGeom>
        </p:spPr>
      </p:pic>
      <p:pic>
        <p:nvPicPr>
          <p:cNvPr id="5" name="图片 4"/>
          <p:cNvPicPr>
            <a:picLocks noChangeAspect="1"/>
          </p:cNvPicPr>
          <p:nvPr/>
        </p:nvPicPr>
        <p:blipFill>
          <a:blip r:embed="rId3"/>
          <a:stretch>
            <a:fillRect/>
          </a:stretch>
        </p:blipFill>
        <p:spPr>
          <a:xfrm>
            <a:off x="0" y="3672114"/>
            <a:ext cx="12192000" cy="3185887"/>
          </a:xfrm>
          <a:prstGeom prst="rect">
            <a:avLst/>
          </a:prstGeom>
        </p:spPr>
      </p:pic>
      <p:sp>
        <p:nvSpPr>
          <p:cNvPr id="7" name="文本占位符 17"/>
          <p:cNvSpPr txBox="1">
            <a:spLocks/>
          </p:cNvSpPr>
          <p:nvPr/>
        </p:nvSpPr>
        <p:spPr>
          <a:xfrm>
            <a:off x="127706" y="4899917"/>
            <a:ext cx="8747852" cy="73028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4000" dirty="0" err="1" smtClean="0">
                <a:solidFill>
                  <a:schemeClr val="bg1"/>
                </a:solidFill>
                <a:latin typeface="vivo type CN简 Bold" panose="02000800000000000000" pitchFamily="50" charset="-122"/>
                <a:ea typeface="vivo type CN简 Bold" panose="02000800000000000000" pitchFamily="50" charset="-122"/>
              </a:rPr>
              <a:t>Redis</a:t>
            </a:r>
            <a:r>
              <a:rPr kumimoji="1" lang="zh-CN" altLang="en-US" sz="4000" dirty="0" smtClean="0">
                <a:solidFill>
                  <a:schemeClr val="bg1"/>
                </a:solidFill>
                <a:latin typeface="vivo type CN简 Bold" panose="02000800000000000000" pitchFamily="50" charset="-122"/>
                <a:ea typeface="vivo type CN简 Bold" panose="02000800000000000000" pitchFamily="50" charset="-122"/>
              </a:rPr>
              <a:t>数据对象和底层数据结构</a:t>
            </a:r>
            <a:endParaRPr kumimoji="1" lang="zh-CN" altLang="en-US" sz="4000" dirty="0">
              <a:solidFill>
                <a:schemeClr val="bg1"/>
              </a:solidFill>
              <a:latin typeface="vivo type CN简 Bold" panose="02000800000000000000" pitchFamily="50" charset="-122"/>
              <a:ea typeface="vivo type CN简 Bold" panose="02000800000000000000" pitchFamily="50" charset="-122"/>
            </a:endParaRPr>
          </a:p>
        </p:txBody>
      </p:sp>
      <p:pic>
        <p:nvPicPr>
          <p:cNvPr id="12" name="图片 11"/>
          <p:cNvPicPr>
            <a:picLocks noChangeAspect="1"/>
          </p:cNvPicPr>
          <p:nvPr/>
        </p:nvPicPr>
        <p:blipFill>
          <a:blip r:embed="rId4"/>
          <a:stretch>
            <a:fillRect/>
          </a:stretch>
        </p:blipFill>
        <p:spPr>
          <a:xfrm>
            <a:off x="10235498" y="300148"/>
            <a:ext cx="1415848" cy="373378"/>
          </a:xfrm>
          <a:prstGeom prst="rect">
            <a:avLst/>
          </a:prstGeom>
        </p:spPr>
      </p:pic>
    </p:spTree>
    <p:extLst>
      <p:ext uri="{BB962C8B-B14F-4D97-AF65-F5344CB8AC3E}">
        <p14:creationId xmlns:p14="http://schemas.microsoft.com/office/powerpoint/2010/main" val="26627695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a:stretch>
            <a:fillRect/>
          </a:stretch>
        </p:blipFill>
        <p:spPr>
          <a:xfrm>
            <a:off x="0" y="0"/>
            <a:ext cx="12192000" cy="979358"/>
          </a:xfrm>
          <a:prstGeom prst="rect">
            <a:avLst/>
          </a:prstGeom>
        </p:spPr>
      </p:pic>
      <p:pic>
        <p:nvPicPr>
          <p:cNvPr id="26" name="图片 25"/>
          <p:cNvPicPr>
            <a:picLocks noChangeAspect="1"/>
          </p:cNvPicPr>
          <p:nvPr/>
        </p:nvPicPr>
        <p:blipFill>
          <a:blip r:embed="rId4"/>
          <a:stretch>
            <a:fillRect/>
          </a:stretch>
        </p:blipFill>
        <p:spPr>
          <a:xfrm>
            <a:off x="10235498" y="300148"/>
            <a:ext cx="1415848" cy="373378"/>
          </a:xfrm>
          <a:prstGeom prst="rect">
            <a:avLst/>
          </a:prstGeom>
        </p:spPr>
      </p:pic>
      <p:sp>
        <p:nvSpPr>
          <p:cNvPr id="14" name="文本占位符 17">
            <a:extLst>
              <a:ext uri="{FF2B5EF4-FFF2-40B4-BE49-F238E27FC236}">
                <a16:creationId xmlns:a16="http://schemas.microsoft.com/office/drawing/2014/main" xmlns="" id="{D0757D5A-1299-F345-BF10-2287492CFBE1}"/>
              </a:ext>
            </a:extLst>
          </p:cNvPr>
          <p:cNvSpPr txBox="1">
            <a:spLocks/>
          </p:cNvSpPr>
          <p:nvPr/>
        </p:nvSpPr>
        <p:spPr>
          <a:xfrm>
            <a:off x="348952" y="257304"/>
            <a:ext cx="8203377" cy="6057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3200" dirty="0" err="1" smtClean="0">
                <a:solidFill>
                  <a:schemeClr val="bg1"/>
                </a:solidFill>
                <a:latin typeface="vivo type CN简 Regular" panose="02000500000000000000" pitchFamily="50" charset="-122"/>
                <a:ea typeface="vivo type CN简 Regular" panose="02000500000000000000" pitchFamily="50" charset="-122"/>
              </a:rPr>
              <a:t>Redis</a:t>
            </a:r>
            <a:r>
              <a:rPr kumimoji="1" lang="zh-CN" altLang="en-US" sz="3200" dirty="0" smtClean="0">
                <a:solidFill>
                  <a:schemeClr val="bg1"/>
                </a:solidFill>
                <a:latin typeface="vivo type CN简 Regular" panose="02000500000000000000" pitchFamily="50" charset="-122"/>
                <a:ea typeface="vivo type CN简 Regular" panose="02000500000000000000" pitchFamily="50" charset="-122"/>
              </a:rPr>
              <a:t>数据结构</a:t>
            </a:r>
            <a:r>
              <a:rPr kumimoji="1" lang="en-US" altLang="zh-CN" sz="3200" dirty="0" smtClean="0">
                <a:solidFill>
                  <a:schemeClr val="bg1"/>
                </a:solidFill>
                <a:latin typeface="vivo type CN简 Regular" panose="02000500000000000000" pitchFamily="50" charset="-122"/>
                <a:ea typeface="vivo type CN简 Regular" panose="02000500000000000000" pitchFamily="50" charset="-122"/>
              </a:rPr>
              <a:t>-</a:t>
            </a:r>
            <a:r>
              <a:rPr kumimoji="1" lang="zh-CN" altLang="en-US" sz="3200" dirty="0" smtClean="0">
                <a:solidFill>
                  <a:schemeClr val="bg1"/>
                </a:solidFill>
                <a:latin typeface="vivo type CN简 Regular" panose="02000500000000000000" pitchFamily="50" charset="-122"/>
                <a:ea typeface="vivo type CN简 Regular" panose="02000500000000000000" pitchFamily="50" charset="-122"/>
              </a:rPr>
              <a:t>链表</a:t>
            </a:r>
            <a:endParaRPr kumimoji="1" lang="zh-CN" altLang="en-US" sz="3200" dirty="0">
              <a:solidFill>
                <a:schemeClr val="bg1"/>
              </a:solidFill>
              <a:latin typeface="vivo type CN简 Regular" panose="02000500000000000000" pitchFamily="50" charset="-122"/>
              <a:ea typeface="vivo type CN简 Regular" panose="02000500000000000000" pitchFamily="50" charset="-122"/>
            </a:endParaRPr>
          </a:p>
        </p:txBody>
      </p:sp>
      <p:sp>
        <p:nvSpPr>
          <p:cNvPr id="3" name="Rectangle 2"/>
          <p:cNvSpPr>
            <a:spLocks noChangeArrowheads="1"/>
          </p:cNvSpPr>
          <p:nvPr/>
        </p:nvSpPr>
        <p:spPr bwMode="auto">
          <a:xfrm>
            <a:off x="1484243" y="-26504"/>
            <a:ext cx="1288493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 name="文本框 1"/>
          <p:cNvSpPr txBox="1"/>
          <p:nvPr/>
        </p:nvSpPr>
        <p:spPr>
          <a:xfrm>
            <a:off x="1175657" y="1289957"/>
            <a:ext cx="2598788" cy="369332"/>
          </a:xfrm>
          <a:prstGeom prst="rect">
            <a:avLst/>
          </a:prstGeom>
          <a:noFill/>
        </p:spPr>
        <p:txBody>
          <a:bodyPr wrap="none" rtlCol="0">
            <a:spAutoFit/>
          </a:bodyPr>
          <a:lstStyle/>
          <a:p>
            <a:r>
              <a:rPr kumimoji="1" lang="zh-CN" altLang="en-US" dirty="0" smtClean="0"/>
              <a:t>链表和链表节点部分</a:t>
            </a:r>
            <a:r>
              <a:rPr kumimoji="1" lang="en-US" altLang="zh-CN" dirty="0" err="1" smtClean="0"/>
              <a:t>api</a:t>
            </a:r>
            <a:endParaRPr kumimoji="1" lang="zh-CN" altLang="en-US" dirty="0"/>
          </a:p>
        </p:txBody>
      </p:sp>
      <p:pic>
        <p:nvPicPr>
          <p:cNvPr id="4" name="图片 3"/>
          <p:cNvPicPr>
            <a:picLocks noChangeAspect="1"/>
          </p:cNvPicPr>
          <p:nvPr/>
        </p:nvPicPr>
        <p:blipFill>
          <a:blip r:embed="rId5"/>
          <a:stretch>
            <a:fillRect/>
          </a:stretch>
        </p:blipFill>
        <p:spPr>
          <a:xfrm>
            <a:off x="1175657" y="2122714"/>
            <a:ext cx="8828314" cy="2887737"/>
          </a:xfrm>
          <a:prstGeom prst="rect">
            <a:avLst/>
          </a:prstGeom>
        </p:spPr>
      </p:pic>
    </p:spTree>
    <p:extLst>
      <p:ext uri="{BB962C8B-B14F-4D97-AF65-F5344CB8AC3E}">
        <p14:creationId xmlns:p14="http://schemas.microsoft.com/office/powerpoint/2010/main" val="9983483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a:stretch>
            <a:fillRect/>
          </a:stretch>
        </p:blipFill>
        <p:spPr>
          <a:xfrm>
            <a:off x="0" y="0"/>
            <a:ext cx="12192000" cy="979358"/>
          </a:xfrm>
          <a:prstGeom prst="rect">
            <a:avLst/>
          </a:prstGeom>
        </p:spPr>
      </p:pic>
      <p:pic>
        <p:nvPicPr>
          <p:cNvPr id="26" name="图片 25"/>
          <p:cNvPicPr>
            <a:picLocks noChangeAspect="1"/>
          </p:cNvPicPr>
          <p:nvPr/>
        </p:nvPicPr>
        <p:blipFill>
          <a:blip r:embed="rId4"/>
          <a:stretch>
            <a:fillRect/>
          </a:stretch>
        </p:blipFill>
        <p:spPr>
          <a:xfrm>
            <a:off x="10235498" y="300148"/>
            <a:ext cx="1415848" cy="373378"/>
          </a:xfrm>
          <a:prstGeom prst="rect">
            <a:avLst/>
          </a:prstGeom>
        </p:spPr>
      </p:pic>
      <p:sp>
        <p:nvSpPr>
          <p:cNvPr id="14" name="文本占位符 17">
            <a:extLst>
              <a:ext uri="{FF2B5EF4-FFF2-40B4-BE49-F238E27FC236}">
                <a16:creationId xmlns:a16="http://schemas.microsoft.com/office/drawing/2014/main" xmlns="" id="{D0757D5A-1299-F345-BF10-2287492CFBE1}"/>
              </a:ext>
            </a:extLst>
          </p:cNvPr>
          <p:cNvSpPr txBox="1">
            <a:spLocks/>
          </p:cNvSpPr>
          <p:nvPr/>
        </p:nvSpPr>
        <p:spPr>
          <a:xfrm>
            <a:off x="348952" y="257304"/>
            <a:ext cx="8203377" cy="6057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3200" dirty="0" err="1" smtClean="0">
                <a:solidFill>
                  <a:schemeClr val="bg1"/>
                </a:solidFill>
                <a:latin typeface="vivo type CN简 Regular" panose="02000500000000000000" pitchFamily="50" charset="-122"/>
                <a:ea typeface="vivo type CN简 Regular" panose="02000500000000000000" pitchFamily="50" charset="-122"/>
              </a:rPr>
              <a:t>Redis</a:t>
            </a:r>
            <a:r>
              <a:rPr kumimoji="1" lang="zh-CN" altLang="en-US" sz="3200" dirty="0" smtClean="0">
                <a:solidFill>
                  <a:schemeClr val="bg1"/>
                </a:solidFill>
                <a:latin typeface="vivo type CN简 Regular" panose="02000500000000000000" pitchFamily="50" charset="-122"/>
                <a:ea typeface="vivo type CN简 Regular" panose="02000500000000000000" pitchFamily="50" charset="-122"/>
              </a:rPr>
              <a:t>数据结构</a:t>
            </a:r>
            <a:r>
              <a:rPr kumimoji="1" lang="en-US" altLang="zh-CN" sz="3200" dirty="0" smtClean="0">
                <a:solidFill>
                  <a:schemeClr val="bg1"/>
                </a:solidFill>
                <a:latin typeface="vivo type CN简 Regular" panose="02000500000000000000" pitchFamily="50" charset="-122"/>
                <a:ea typeface="vivo type CN简 Regular" panose="02000500000000000000" pitchFamily="50" charset="-122"/>
              </a:rPr>
              <a:t>-</a:t>
            </a:r>
            <a:r>
              <a:rPr kumimoji="1" lang="zh-CN" altLang="en-US" sz="3200" dirty="0" smtClean="0">
                <a:solidFill>
                  <a:schemeClr val="bg1"/>
                </a:solidFill>
                <a:latin typeface="vivo type CN简 Regular" panose="02000500000000000000" pitchFamily="50" charset="-122"/>
                <a:ea typeface="vivo type CN简 Regular" panose="02000500000000000000" pitchFamily="50" charset="-122"/>
              </a:rPr>
              <a:t>字典</a:t>
            </a:r>
            <a:endParaRPr kumimoji="1" lang="zh-CN" altLang="en-US" sz="3200" dirty="0">
              <a:solidFill>
                <a:schemeClr val="bg1"/>
              </a:solidFill>
              <a:latin typeface="vivo type CN简 Regular" panose="02000500000000000000" pitchFamily="50" charset="-122"/>
              <a:ea typeface="vivo type CN简 Regular" panose="02000500000000000000" pitchFamily="50" charset="-122"/>
            </a:endParaRPr>
          </a:p>
        </p:txBody>
      </p:sp>
      <p:sp>
        <p:nvSpPr>
          <p:cNvPr id="3" name="Rectangle 2"/>
          <p:cNvSpPr>
            <a:spLocks noChangeArrowheads="1"/>
          </p:cNvSpPr>
          <p:nvPr/>
        </p:nvSpPr>
        <p:spPr bwMode="auto">
          <a:xfrm>
            <a:off x="1484243" y="-26504"/>
            <a:ext cx="1288493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0" name="矩形 9"/>
          <p:cNvSpPr/>
          <p:nvPr/>
        </p:nvSpPr>
        <p:spPr>
          <a:xfrm>
            <a:off x="1296431" y="1161203"/>
            <a:ext cx="5901585" cy="2346283"/>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数组加链表</a:t>
            </a: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值为指针或者一个</a:t>
            </a:r>
            <a:r>
              <a:rPr lang="en-US" altLang="zh-CN" sz="2000" dirty="0">
                <a:latin typeface="微软雅黑" panose="020B0503020204020204" pitchFamily="34" charset="-122"/>
                <a:ea typeface="微软雅黑" panose="020B0503020204020204" pitchFamily="34" charset="-122"/>
              </a:rPr>
              <a:t>64</a:t>
            </a:r>
            <a:r>
              <a:rPr lang="zh-CN" altLang="en-US" sz="2000" dirty="0">
                <a:latin typeface="微软雅黑" panose="020B0503020204020204" pitchFamily="34" charset="-122"/>
                <a:ea typeface="微软雅黑" panose="020B0503020204020204" pitchFamily="34" charset="-122"/>
              </a:rPr>
              <a:t>位整数</a:t>
            </a: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字典</a:t>
            </a:r>
            <a:r>
              <a:rPr lang="en-US"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dict</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一般只使用</a:t>
            </a:r>
            <a:r>
              <a:rPr lang="en-US" altLang="zh-CN" sz="2000" dirty="0" err="1">
                <a:latin typeface="微软雅黑" panose="020B0503020204020204" pitchFamily="34" charset="-122"/>
                <a:ea typeface="微软雅黑" panose="020B0503020204020204" pitchFamily="34" charset="-122"/>
              </a:rPr>
              <a:t>ht</a:t>
            </a:r>
            <a:r>
              <a:rPr lang="en-US" altLang="zh-CN" sz="2000" dirty="0">
                <a:latin typeface="微软雅黑" panose="020B0503020204020204" pitchFamily="34" charset="-122"/>
                <a:ea typeface="微软雅黑" panose="020B0503020204020204" pitchFamily="34" charset="-122"/>
              </a:rPr>
              <a:t>[0]</a:t>
            </a:r>
            <a:r>
              <a:rPr lang="zh-CN" altLang="en-US" sz="2000" dirty="0">
                <a:latin typeface="微软雅黑" panose="020B0503020204020204" pitchFamily="34" charset="-122"/>
                <a:ea typeface="微软雅黑" panose="020B0503020204020204" pitchFamily="34" charset="-122"/>
              </a:rPr>
              <a:t>哈希表</a:t>
            </a:r>
          </a:p>
          <a:p>
            <a:pPr marL="285750" indent="-285750">
              <a:lnSpc>
                <a:spcPct val="150000"/>
              </a:lnSpc>
              <a:buFont typeface="Arial" panose="020B0604020202020204" pitchFamily="34" charset="0"/>
              <a:buChar char="•"/>
            </a:pPr>
            <a:r>
              <a:rPr lang="en-US" altLang="zh-CN" sz="2000" dirty="0" err="1">
                <a:latin typeface="微软雅黑" panose="020B0503020204020204" pitchFamily="34" charset="-122"/>
                <a:ea typeface="微软雅黑" panose="020B0503020204020204" pitchFamily="34" charset="-122"/>
              </a:rPr>
              <a:t>Ht</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哈希表只在</a:t>
            </a:r>
            <a:r>
              <a:rPr lang="en-US" altLang="zh-CN" sz="2000" dirty="0">
                <a:latin typeface="微软雅黑" panose="020B0503020204020204" pitchFamily="34" charset="-122"/>
                <a:ea typeface="微软雅黑" panose="020B0503020204020204" pitchFamily="34" charset="-122"/>
              </a:rPr>
              <a:t>rehash</a:t>
            </a:r>
            <a:r>
              <a:rPr lang="zh-CN" altLang="en-US" sz="2000" dirty="0">
                <a:latin typeface="微软雅黑" panose="020B0503020204020204" pitchFamily="34" charset="-122"/>
                <a:ea typeface="微软雅黑" panose="020B0503020204020204" pitchFamily="34" charset="-122"/>
              </a:rPr>
              <a:t>时使用</a:t>
            </a:r>
          </a:p>
          <a:p>
            <a:pPr marL="285750" indent="-285750">
              <a:lnSpc>
                <a:spcPct val="150000"/>
              </a:lnSpc>
              <a:buFont typeface="Arial" panose="020B0604020202020204" pitchFamily="34" charset="0"/>
              <a:buChar char="•"/>
            </a:pPr>
            <a:r>
              <a:rPr lang="en-US" altLang="zh-CN" sz="2000" dirty="0" err="1">
                <a:latin typeface="微软雅黑" panose="020B0503020204020204" pitchFamily="34" charset="-122"/>
                <a:ea typeface="微软雅黑" panose="020B0503020204020204" pitchFamily="34" charset="-122"/>
              </a:rPr>
              <a:t>Rehashidx</a:t>
            </a:r>
            <a:r>
              <a:rPr lang="zh-CN" altLang="en-US" sz="2000" dirty="0">
                <a:latin typeface="微软雅黑" panose="020B0503020204020204" pitchFamily="34" charset="-122"/>
                <a:ea typeface="微软雅黑" panose="020B0503020204020204" pitchFamily="34" charset="-122"/>
              </a:rPr>
              <a:t>记录</a:t>
            </a:r>
            <a:r>
              <a:rPr lang="en-US" altLang="zh-CN" sz="2000" dirty="0">
                <a:latin typeface="微软雅黑" panose="020B0503020204020204" pitchFamily="34" charset="-122"/>
                <a:ea typeface="微软雅黑" panose="020B0503020204020204" pitchFamily="34" charset="-122"/>
              </a:rPr>
              <a:t>rehash</a:t>
            </a:r>
            <a:r>
              <a:rPr lang="zh-CN" altLang="en-US" sz="2000" dirty="0" smtClean="0">
                <a:latin typeface="微软雅黑" panose="020B0503020204020204" pitchFamily="34" charset="-122"/>
                <a:ea typeface="微软雅黑" panose="020B0503020204020204" pitchFamily="34" charset="-122"/>
              </a:rPr>
              <a:t>进度</a:t>
            </a:r>
            <a:endParaRPr lang="zh-CN" altLang="en-US" sz="2000" dirty="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5"/>
          <a:stretch>
            <a:fillRect/>
          </a:stretch>
        </p:blipFill>
        <p:spPr>
          <a:xfrm>
            <a:off x="8506354" y="1085254"/>
            <a:ext cx="2921617" cy="2880000"/>
          </a:xfrm>
          <a:prstGeom prst="rect">
            <a:avLst/>
          </a:prstGeom>
          <a:ln>
            <a:noFill/>
          </a:ln>
          <a:effectLst>
            <a:outerShdw blurRad="190500" algn="tl" rotWithShape="0">
              <a:srgbClr val="000000">
                <a:alpha val="70000"/>
              </a:srgbClr>
            </a:outerShdw>
          </a:effectLst>
        </p:spPr>
      </p:pic>
      <p:pic>
        <p:nvPicPr>
          <p:cNvPr id="12" name="图片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03913" y="4037941"/>
            <a:ext cx="2851294" cy="2333431"/>
          </a:xfrm>
          <a:prstGeom prst="rect">
            <a:avLst/>
          </a:prstGeom>
        </p:spPr>
      </p:pic>
      <p:pic>
        <p:nvPicPr>
          <p:cNvPr id="19" name="图片 18"/>
          <p:cNvPicPr>
            <a:picLocks noChangeAspect="1"/>
          </p:cNvPicPr>
          <p:nvPr/>
        </p:nvPicPr>
        <p:blipFill>
          <a:blip r:embed="rId7"/>
          <a:stretch>
            <a:fillRect/>
          </a:stretch>
        </p:blipFill>
        <p:spPr>
          <a:xfrm>
            <a:off x="1794996" y="3961992"/>
            <a:ext cx="2825365" cy="2393834"/>
          </a:xfrm>
          <a:prstGeom prst="rect">
            <a:avLst/>
          </a:prstGeom>
          <a:ln>
            <a:noFill/>
          </a:ln>
          <a:effectLst>
            <a:outerShdw blurRad="190500" algn="tl" rotWithShape="0">
              <a:srgbClr val="000000">
                <a:alpha val="70000"/>
              </a:srgbClr>
            </a:outerShdw>
          </a:effectLst>
        </p:spPr>
      </p:pic>
      <p:pic>
        <p:nvPicPr>
          <p:cNvPr id="20" name="图片 19"/>
          <p:cNvPicPr>
            <a:picLocks noChangeAspect="1"/>
          </p:cNvPicPr>
          <p:nvPr/>
        </p:nvPicPr>
        <p:blipFill>
          <a:blip r:embed="rId8"/>
          <a:stretch>
            <a:fillRect/>
          </a:stretch>
        </p:blipFill>
        <p:spPr>
          <a:xfrm>
            <a:off x="5545475" y="1094132"/>
            <a:ext cx="2952000" cy="287673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43742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a:stretch>
            <a:fillRect/>
          </a:stretch>
        </p:blipFill>
        <p:spPr>
          <a:xfrm>
            <a:off x="0" y="0"/>
            <a:ext cx="12192000" cy="979358"/>
          </a:xfrm>
          <a:prstGeom prst="rect">
            <a:avLst/>
          </a:prstGeom>
        </p:spPr>
      </p:pic>
      <p:pic>
        <p:nvPicPr>
          <p:cNvPr id="26" name="图片 25"/>
          <p:cNvPicPr>
            <a:picLocks noChangeAspect="1"/>
          </p:cNvPicPr>
          <p:nvPr/>
        </p:nvPicPr>
        <p:blipFill>
          <a:blip r:embed="rId4"/>
          <a:stretch>
            <a:fillRect/>
          </a:stretch>
        </p:blipFill>
        <p:spPr>
          <a:xfrm>
            <a:off x="10235498" y="300148"/>
            <a:ext cx="1415848" cy="373378"/>
          </a:xfrm>
          <a:prstGeom prst="rect">
            <a:avLst/>
          </a:prstGeom>
        </p:spPr>
      </p:pic>
      <p:sp>
        <p:nvSpPr>
          <p:cNvPr id="14" name="文本占位符 17">
            <a:extLst>
              <a:ext uri="{FF2B5EF4-FFF2-40B4-BE49-F238E27FC236}">
                <a16:creationId xmlns:a16="http://schemas.microsoft.com/office/drawing/2014/main" xmlns="" id="{D0757D5A-1299-F345-BF10-2287492CFBE1}"/>
              </a:ext>
            </a:extLst>
          </p:cNvPr>
          <p:cNvSpPr txBox="1">
            <a:spLocks/>
          </p:cNvSpPr>
          <p:nvPr/>
        </p:nvSpPr>
        <p:spPr>
          <a:xfrm>
            <a:off x="348952" y="257304"/>
            <a:ext cx="8203377" cy="6057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3200" dirty="0" err="1" smtClean="0">
                <a:solidFill>
                  <a:schemeClr val="bg1"/>
                </a:solidFill>
                <a:latin typeface="vivo type CN简 Regular" panose="02000500000000000000" pitchFamily="50" charset="-122"/>
                <a:ea typeface="vivo type CN简 Regular" panose="02000500000000000000" pitchFamily="50" charset="-122"/>
              </a:rPr>
              <a:t>Redis</a:t>
            </a:r>
            <a:r>
              <a:rPr kumimoji="1" lang="zh-CN" altLang="en-US" sz="3200" dirty="0" smtClean="0">
                <a:solidFill>
                  <a:schemeClr val="bg1"/>
                </a:solidFill>
                <a:latin typeface="vivo type CN简 Regular" panose="02000500000000000000" pitchFamily="50" charset="-122"/>
                <a:ea typeface="vivo type CN简 Regular" panose="02000500000000000000" pitchFamily="50" charset="-122"/>
              </a:rPr>
              <a:t>数据结构</a:t>
            </a:r>
            <a:r>
              <a:rPr kumimoji="1" lang="en-US" altLang="zh-CN" sz="3200" dirty="0" smtClean="0">
                <a:solidFill>
                  <a:schemeClr val="bg1"/>
                </a:solidFill>
                <a:latin typeface="vivo type CN简 Regular" panose="02000500000000000000" pitchFamily="50" charset="-122"/>
                <a:ea typeface="vivo type CN简 Regular" panose="02000500000000000000" pitchFamily="50" charset="-122"/>
              </a:rPr>
              <a:t>-</a:t>
            </a:r>
            <a:r>
              <a:rPr kumimoji="1" lang="zh-CN" altLang="en-US" sz="3200" dirty="0" smtClean="0">
                <a:solidFill>
                  <a:schemeClr val="bg1"/>
                </a:solidFill>
                <a:latin typeface="vivo type CN简 Regular" panose="02000500000000000000" pitchFamily="50" charset="-122"/>
                <a:ea typeface="vivo type CN简 Regular" panose="02000500000000000000" pitchFamily="50" charset="-122"/>
              </a:rPr>
              <a:t>字典（普通状态）</a:t>
            </a:r>
            <a:endParaRPr kumimoji="1" lang="zh-CN" altLang="en-US" sz="3200" dirty="0">
              <a:solidFill>
                <a:schemeClr val="bg1"/>
              </a:solidFill>
              <a:latin typeface="vivo type CN简 Regular" panose="02000500000000000000" pitchFamily="50" charset="-122"/>
              <a:ea typeface="vivo type CN简 Regular" panose="02000500000000000000" pitchFamily="50" charset="-122"/>
            </a:endParaRPr>
          </a:p>
        </p:txBody>
      </p:sp>
      <p:sp>
        <p:nvSpPr>
          <p:cNvPr id="3" name="Rectangle 2"/>
          <p:cNvSpPr>
            <a:spLocks noChangeArrowheads="1"/>
          </p:cNvSpPr>
          <p:nvPr/>
        </p:nvSpPr>
        <p:spPr bwMode="auto">
          <a:xfrm>
            <a:off x="1484243" y="-26504"/>
            <a:ext cx="1288493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8520" y="1006537"/>
            <a:ext cx="8412909" cy="5291598"/>
          </a:xfrm>
          <a:prstGeom prst="rect">
            <a:avLst/>
          </a:prstGeom>
        </p:spPr>
      </p:pic>
    </p:spTree>
    <p:extLst>
      <p:ext uri="{BB962C8B-B14F-4D97-AF65-F5344CB8AC3E}">
        <p14:creationId xmlns:p14="http://schemas.microsoft.com/office/powerpoint/2010/main" val="15129253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a:stretch>
            <a:fillRect/>
          </a:stretch>
        </p:blipFill>
        <p:spPr>
          <a:xfrm>
            <a:off x="0" y="0"/>
            <a:ext cx="12192000" cy="979358"/>
          </a:xfrm>
          <a:prstGeom prst="rect">
            <a:avLst/>
          </a:prstGeom>
        </p:spPr>
      </p:pic>
      <p:pic>
        <p:nvPicPr>
          <p:cNvPr id="26" name="图片 25"/>
          <p:cNvPicPr>
            <a:picLocks noChangeAspect="1"/>
          </p:cNvPicPr>
          <p:nvPr/>
        </p:nvPicPr>
        <p:blipFill>
          <a:blip r:embed="rId4"/>
          <a:stretch>
            <a:fillRect/>
          </a:stretch>
        </p:blipFill>
        <p:spPr>
          <a:xfrm>
            <a:off x="10235498" y="300148"/>
            <a:ext cx="1415848" cy="373378"/>
          </a:xfrm>
          <a:prstGeom prst="rect">
            <a:avLst/>
          </a:prstGeom>
        </p:spPr>
      </p:pic>
      <p:sp>
        <p:nvSpPr>
          <p:cNvPr id="14" name="文本占位符 17">
            <a:extLst>
              <a:ext uri="{FF2B5EF4-FFF2-40B4-BE49-F238E27FC236}">
                <a16:creationId xmlns:a16="http://schemas.microsoft.com/office/drawing/2014/main" xmlns="" id="{D0757D5A-1299-F345-BF10-2287492CFBE1}"/>
              </a:ext>
            </a:extLst>
          </p:cNvPr>
          <p:cNvSpPr txBox="1">
            <a:spLocks/>
          </p:cNvSpPr>
          <p:nvPr/>
        </p:nvSpPr>
        <p:spPr>
          <a:xfrm>
            <a:off x="348952" y="257304"/>
            <a:ext cx="8203377" cy="6057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3200" dirty="0" err="1" smtClean="0">
                <a:solidFill>
                  <a:schemeClr val="bg1"/>
                </a:solidFill>
                <a:latin typeface="vivo type CN简 Regular" panose="02000500000000000000" pitchFamily="50" charset="-122"/>
                <a:ea typeface="vivo type CN简 Regular" panose="02000500000000000000" pitchFamily="50" charset="-122"/>
              </a:rPr>
              <a:t>Redis</a:t>
            </a:r>
            <a:r>
              <a:rPr kumimoji="1" lang="zh-CN" altLang="en-US" sz="3200" dirty="0" smtClean="0">
                <a:solidFill>
                  <a:schemeClr val="bg1"/>
                </a:solidFill>
                <a:latin typeface="vivo type CN简 Regular" panose="02000500000000000000" pitchFamily="50" charset="-122"/>
                <a:ea typeface="vivo type CN简 Regular" panose="02000500000000000000" pitchFamily="50" charset="-122"/>
              </a:rPr>
              <a:t>数据结构</a:t>
            </a:r>
            <a:r>
              <a:rPr kumimoji="1" lang="en-US" altLang="zh-CN" sz="3200" dirty="0" smtClean="0">
                <a:solidFill>
                  <a:schemeClr val="bg1"/>
                </a:solidFill>
                <a:latin typeface="vivo type CN简 Regular" panose="02000500000000000000" pitchFamily="50" charset="-122"/>
                <a:ea typeface="vivo type CN简 Regular" panose="02000500000000000000" pitchFamily="50" charset="-122"/>
              </a:rPr>
              <a:t>-</a:t>
            </a:r>
            <a:r>
              <a:rPr kumimoji="1" lang="zh-CN" altLang="en-US" sz="3200" dirty="0" smtClean="0">
                <a:solidFill>
                  <a:schemeClr val="bg1"/>
                </a:solidFill>
                <a:latin typeface="vivo type CN简 Regular" panose="02000500000000000000" pitchFamily="50" charset="-122"/>
                <a:ea typeface="vivo type CN简 Regular" panose="02000500000000000000" pitchFamily="50" charset="-122"/>
              </a:rPr>
              <a:t>字典（哈希算法和键冲突）</a:t>
            </a:r>
            <a:endParaRPr kumimoji="1" lang="zh-CN" altLang="en-US" sz="3200" dirty="0">
              <a:solidFill>
                <a:schemeClr val="bg1"/>
              </a:solidFill>
              <a:latin typeface="vivo type CN简 Regular" panose="02000500000000000000" pitchFamily="50" charset="-122"/>
              <a:ea typeface="vivo type CN简 Regular" panose="02000500000000000000" pitchFamily="50" charset="-122"/>
            </a:endParaRPr>
          </a:p>
        </p:txBody>
      </p:sp>
      <p:sp>
        <p:nvSpPr>
          <p:cNvPr id="3" name="Rectangle 2"/>
          <p:cNvSpPr>
            <a:spLocks noChangeArrowheads="1"/>
          </p:cNvSpPr>
          <p:nvPr/>
        </p:nvSpPr>
        <p:spPr bwMode="auto">
          <a:xfrm>
            <a:off x="1484243" y="-26504"/>
            <a:ext cx="1288493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矩形 6"/>
          <p:cNvSpPr/>
          <p:nvPr/>
        </p:nvSpPr>
        <p:spPr>
          <a:xfrm>
            <a:off x="1296431" y="1161203"/>
            <a:ext cx="5901585"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MurmurHash2</a:t>
            </a:r>
            <a:r>
              <a:rPr lang="zh-CN" altLang="en-US" sz="2000" dirty="0">
                <a:latin typeface="微软雅黑" panose="020B0503020204020204" pitchFamily="34" charset="-122"/>
                <a:ea typeface="微软雅黑" panose="020B0503020204020204" pitchFamily="34" charset="-122"/>
              </a:rPr>
              <a:t>算法计算</a:t>
            </a:r>
            <a:r>
              <a:rPr lang="en-US" altLang="zh-CN" sz="2000" dirty="0">
                <a:latin typeface="微软雅黑" panose="020B0503020204020204" pitchFamily="34" charset="-122"/>
                <a:ea typeface="微软雅黑" panose="020B0503020204020204" pitchFamily="34" charset="-122"/>
              </a:rPr>
              <a:t>hash</a:t>
            </a:r>
            <a:r>
              <a:rPr lang="zh-CN" altLang="en-US" sz="2000" dirty="0">
                <a:latin typeface="微软雅黑" panose="020B0503020204020204" pitchFamily="34" charset="-122"/>
                <a:ea typeface="微软雅黑" panose="020B0503020204020204" pitchFamily="34" charset="-122"/>
              </a:rPr>
              <a:t>值</a:t>
            </a: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链地址法解决键冲突</a:t>
            </a:r>
          </a:p>
          <a:p>
            <a:pPr marL="285750" indent="-285750">
              <a:lnSpc>
                <a:spcPct val="150000"/>
              </a:lnSpc>
              <a:buFont typeface="Arial" panose="020B0604020202020204" pitchFamily="34" charset="0"/>
              <a:buChar char="•"/>
            </a:pPr>
            <a:r>
              <a:rPr lang="en-US" altLang="zh-CN" sz="2000" dirty="0" err="1">
                <a:latin typeface="微软雅黑" panose="020B0503020204020204" pitchFamily="34" charset="-122"/>
                <a:ea typeface="微软雅黑" panose="020B0503020204020204" pitchFamily="34" charset="-122"/>
              </a:rPr>
              <a:t>dictEntry</a:t>
            </a:r>
            <a:r>
              <a:rPr lang="zh-CN" altLang="en-US" sz="2000" dirty="0">
                <a:latin typeface="微软雅黑" panose="020B0503020204020204" pitchFamily="34" charset="-122"/>
                <a:ea typeface="微软雅黑" panose="020B0503020204020204" pitchFamily="34" charset="-122"/>
              </a:rPr>
              <a:t>没有指向链表表尾的</a:t>
            </a:r>
            <a:r>
              <a:rPr lang="zh-CN" altLang="en-US" sz="2000" dirty="0" smtClean="0">
                <a:latin typeface="微软雅黑" panose="020B0503020204020204" pitchFamily="34" charset="-122"/>
                <a:ea typeface="微软雅黑" panose="020B0503020204020204" pitchFamily="34" charset="-122"/>
              </a:rPr>
              <a:t>指针</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新</a:t>
            </a:r>
            <a:r>
              <a:rPr lang="zh-CN" altLang="en-US" sz="2000" dirty="0">
                <a:latin typeface="微软雅黑" panose="020B0503020204020204" pitchFamily="34" charset="-122"/>
                <a:ea typeface="微软雅黑" panose="020B0503020204020204" pitchFamily="34" charset="-122"/>
              </a:rPr>
              <a:t>节点总被置于表头</a:t>
            </a:r>
          </a:p>
        </p:txBody>
      </p:sp>
      <p:pic>
        <p:nvPicPr>
          <p:cNvPr id="8" name="图片 7"/>
          <p:cNvPicPr>
            <a:picLocks noChangeAspect="1"/>
          </p:cNvPicPr>
          <p:nvPr/>
        </p:nvPicPr>
        <p:blipFill>
          <a:blip r:embed="rId5"/>
          <a:stretch>
            <a:fillRect/>
          </a:stretch>
        </p:blipFill>
        <p:spPr>
          <a:xfrm>
            <a:off x="6984879" y="1419493"/>
            <a:ext cx="4383118" cy="1368037"/>
          </a:xfrm>
          <a:prstGeom prst="rect">
            <a:avLst/>
          </a:prstGeom>
          <a:ln>
            <a:noFill/>
          </a:ln>
          <a:effectLst>
            <a:outerShdw blurRad="190500" algn="tl" rotWithShape="0">
              <a:srgbClr val="000000">
                <a:alpha val="70000"/>
              </a:srgbClr>
            </a:outerShdw>
          </a:effectLst>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7168" y="3148061"/>
            <a:ext cx="6248891" cy="3011661"/>
          </a:xfrm>
          <a:prstGeom prst="rect">
            <a:avLst/>
          </a:prstGeom>
        </p:spPr>
      </p:pic>
    </p:spTree>
    <p:extLst>
      <p:ext uri="{BB962C8B-B14F-4D97-AF65-F5344CB8AC3E}">
        <p14:creationId xmlns:p14="http://schemas.microsoft.com/office/powerpoint/2010/main" val="17276938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a:stretch>
            <a:fillRect/>
          </a:stretch>
        </p:blipFill>
        <p:spPr>
          <a:xfrm>
            <a:off x="0" y="0"/>
            <a:ext cx="12192000" cy="979358"/>
          </a:xfrm>
          <a:prstGeom prst="rect">
            <a:avLst/>
          </a:prstGeom>
        </p:spPr>
      </p:pic>
      <p:pic>
        <p:nvPicPr>
          <p:cNvPr id="26" name="图片 25"/>
          <p:cNvPicPr>
            <a:picLocks noChangeAspect="1"/>
          </p:cNvPicPr>
          <p:nvPr/>
        </p:nvPicPr>
        <p:blipFill>
          <a:blip r:embed="rId4"/>
          <a:stretch>
            <a:fillRect/>
          </a:stretch>
        </p:blipFill>
        <p:spPr>
          <a:xfrm>
            <a:off x="10235498" y="300148"/>
            <a:ext cx="1415848" cy="373378"/>
          </a:xfrm>
          <a:prstGeom prst="rect">
            <a:avLst/>
          </a:prstGeom>
        </p:spPr>
      </p:pic>
      <p:sp>
        <p:nvSpPr>
          <p:cNvPr id="14" name="文本占位符 17">
            <a:extLst>
              <a:ext uri="{FF2B5EF4-FFF2-40B4-BE49-F238E27FC236}">
                <a16:creationId xmlns:a16="http://schemas.microsoft.com/office/drawing/2014/main" xmlns="" id="{D0757D5A-1299-F345-BF10-2287492CFBE1}"/>
              </a:ext>
            </a:extLst>
          </p:cNvPr>
          <p:cNvSpPr txBox="1">
            <a:spLocks/>
          </p:cNvSpPr>
          <p:nvPr/>
        </p:nvSpPr>
        <p:spPr>
          <a:xfrm>
            <a:off x="348952" y="257304"/>
            <a:ext cx="8203377" cy="6057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3200" dirty="0" err="1" smtClean="0">
                <a:solidFill>
                  <a:schemeClr val="bg1"/>
                </a:solidFill>
                <a:latin typeface="vivo type CN简 Regular" panose="02000500000000000000" pitchFamily="50" charset="-122"/>
                <a:ea typeface="vivo type CN简 Regular" panose="02000500000000000000" pitchFamily="50" charset="-122"/>
              </a:rPr>
              <a:t>Redis</a:t>
            </a:r>
            <a:r>
              <a:rPr kumimoji="1" lang="zh-CN" altLang="en-US" sz="3200" dirty="0" smtClean="0">
                <a:solidFill>
                  <a:schemeClr val="bg1"/>
                </a:solidFill>
                <a:latin typeface="vivo type CN简 Regular" panose="02000500000000000000" pitchFamily="50" charset="-122"/>
                <a:ea typeface="vivo type CN简 Regular" panose="02000500000000000000" pitchFamily="50" charset="-122"/>
              </a:rPr>
              <a:t>数据结构</a:t>
            </a:r>
            <a:r>
              <a:rPr kumimoji="1" lang="en-US" altLang="zh-CN" sz="3200" dirty="0" smtClean="0">
                <a:solidFill>
                  <a:schemeClr val="bg1"/>
                </a:solidFill>
                <a:latin typeface="vivo type CN简 Regular" panose="02000500000000000000" pitchFamily="50" charset="-122"/>
                <a:ea typeface="vivo type CN简 Regular" panose="02000500000000000000" pitchFamily="50" charset="-122"/>
              </a:rPr>
              <a:t>-</a:t>
            </a:r>
            <a:r>
              <a:rPr kumimoji="1" lang="zh-CN" altLang="en-US" sz="3200" dirty="0" smtClean="0">
                <a:solidFill>
                  <a:schemeClr val="bg1"/>
                </a:solidFill>
                <a:latin typeface="vivo type CN简 Regular" panose="02000500000000000000" pitchFamily="50" charset="-122"/>
                <a:ea typeface="vivo type CN简 Regular" panose="02000500000000000000" pitchFamily="50" charset="-122"/>
              </a:rPr>
              <a:t>字典（</a:t>
            </a:r>
            <a:r>
              <a:rPr kumimoji="1" lang="en-US" altLang="zh-CN" sz="3200" dirty="0" smtClean="0">
                <a:solidFill>
                  <a:schemeClr val="bg1"/>
                </a:solidFill>
                <a:latin typeface="vivo type CN简 Regular" panose="02000500000000000000" pitchFamily="50" charset="-122"/>
                <a:ea typeface="vivo type CN简 Regular" panose="02000500000000000000" pitchFamily="50" charset="-122"/>
              </a:rPr>
              <a:t>rehash</a:t>
            </a:r>
            <a:r>
              <a:rPr kumimoji="1" lang="zh-CN" altLang="en-US" sz="3200" dirty="0" smtClean="0">
                <a:solidFill>
                  <a:schemeClr val="bg1"/>
                </a:solidFill>
                <a:latin typeface="vivo type CN简 Regular" panose="02000500000000000000" pitchFamily="50" charset="-122"/>
                <a:ea typeface="vivo type CN简 Regular" panose="02000500000000000000" pitchFamily="50" charset="-122"/>
              </a:rPr>
              <a:t>）</a:t>
            </a:r>
            <a:endParaRPr kumimoji="1" lang="zh-CN" altLang="en-US" sz="3200" dirty="0">
              <a:solidFill>
                <a:schemeClr val="bg1"/>
              </a:solidFill>
              <a:latin typeface="vivo type CN简 Regular" panose="02000500000000000000" pitchFamily="50" charset="-122"/>
              <a:ea typeface="vivo type CN简 Regular" panose="02000500000000000000" pitchFamily="50" charset="-122"/>
            </a:endParaRPr>
          </a:p>
        </p:txBody>
      </p:sp>
      <p:sp>
        <p:nvSpPr>
          <p:cNvPr id="3" name="Rectangle 2"/>
          <p:cNvSpPr>
            <a:spLocks noChangeArrowheads="1"/>
          </p:cNvSpPr>
          <p:nvPr/>
        </p:nvSpPr>
        <p:spPr bwMode="auto">
          <a:xfrm>
            <a:off x="1484243" y="-26504"/>
            <a:ext cx="1288493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0" name="矩形 9"/>
          <p:cNvSpPr/>
          <p:nvPr/>
        </p:nvSpPr>
        <p:spPr>
          <a:xfrm>
            <a:off x="822903" y="1191891"/>
            <a:ext cx="8841868" cy="5170646"/>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为</a:t>
            </a:r>
            <a:r>
              <a:rPr lang="en-US" altLang="zh-CN" sz="2000" dirty="0" err="1">
                <a:latin typeface="微软雅黑" panose="020B0503020204020204" pitchFamily="34" charset="-122"/>
                <a:ea typeface="微软雅黑" panose="020B0503020204020204" pitchFamily="34" charset="-122"/>
              </a:rPr>
              <a:t>ht</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分配空间，如果是扩展，第一个大于等于</a:t>
            </a:r>
            <a:r>
              <a:rPr lang="en-US" altLang="zh-CN" sz="2000" dirty="0" err="1">
                <a:latin typeface="微软雅黑" panose="020B0503020204020204" pitchFamily="34" charset="-122"/>
                <a:ea typeface="微软雅黑" panose="020B0503020204020204" pitchFamily="34" charset="-122"/>
              </a:rPr>
              <a:t>ht</a:t>
            </a:r>
            <a:r>
              <a:rPr lang="en-US" altLang="zh-CN" sz="2000" dirty="0">
                <a:latin typeface="微软雅黑" panose="020B0503020204020204" pitchFamily="34" charset="-122"/>
                <a:ea typeface="微软雅黑" panose="020B0503020204020204" pitchFamily="34" charset="-122"/>
              </a:rPr>
              <a:t>[0].used*2</a:t>
            </a:r>
            <a:r>
              <a:rPr lang="zh-CN" altLang="en-US" sz="2000" dirty="0">
                <a:latin typeface="微软雅黑" panose="020B0503020204020204" pitchFamily="34" charset="-122"/>
                <a:ea typeface="微软雅黑" panose="020B0503020204020204" pitchFamily="34" charset="-122"/>
              </a:rPr>
              <a:t>的</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的</a:t>
            </a:r>
            <a:r>
              <a:rPr lang="en-US" altLang="zh-CN" sz="2000" dirty="0">
                <a:latin typeface="微软雅黑" panose="020B0503020204020204" pitchFamily="34" charset="-122"/>
                <a:ea typeface="微软雅黑" panose="020B0503020204020204" pitchFamily="34" charset="-122"/>
              </a:rPr>
              <a:t>N</a:t>
            </a:r>
            <a:r>
              <a:rPr lang="zh-CN" altLang="en-US" sz="2000" dirty="0" smtClean="0">
                <a:latin typeface="微软雅黑" panose="020B0503020204020204" pitchFamily="34" charset="-122"/>
                <a:ea typeface="微软雅黑" panose="020B0503020204020204" pitchFamily="34" charset="-122"/>
              </a:rPr>
              <a:t>次方幂，</a:t>
            </a:r>
            <a:r>
              <a:rPr lang="zh-CN" altLang="en-US" sz="2000" dirty="0">
                <a:latin typeface="微软雅黑" panose="020B0503020204020204" pitchFamily="34" charset="-122"/>
                <a:ea typeface="微软雅黑" panose="020B0503020204020204" pitchFamily="34" charset="-122"/>
              </a:rPr>
              <a:t>如果是收缩，第一个大于等于</a:t>
            </a:r>
            <a:r>
              <a:rPr lang="en-US" altLang="zh-CN" sz="2000" dirty="0" err="1">
                <a:latin typeface="微软雅黑" panose="020B0503020204020204" pitchFamily="34" charset="-122"/>
                <a:ea typeface="微软雅黑" panose="020B0503020204020204" pitchFamily="34" charset="-122"/>
              </a:rPr>
              <a:t>ht</a:t>
            </a:r>
            <a:r>
              <a:rPr lang="en-US" altLang="zh-CN" sz="2000" dirty="0">
                <a:latin typeface="微软雅黑" panose="020B0503020204020204" pitchFamily="34" charset="-122"/>
                <a:ea typeface="微软雅黑" panose="020B0503020204020204" pitchFamily="34" charset="-122"/>
              </a:rPr>
              <a:t>[0].used</a:t>
            </a:r>
            <a:r>
              <a:rPr lang="zh-CN" altLang="en-US" sz="2000" dirty="0">
                <a:latin typeface="微软雅黑" panose="020B0503020204020204" pitchFamily="34" charset="-122"/>
                <a:ea typeface="微软雅黑" panose="020B0503020204020204" pitchFamily="34" charset="-122"/>
              </a:rPr>
              <a:t>的</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的</a:t>
            </a:r>
            <a:r>
              <a:rPr lang="en-US" altLang="zh-CN" sz="2000" dirty="0">
                <a:latin typeface="微软雅黑" panose="020B0503020204020204" pitchFamily="34" charset="-122"/>
                <a:ea typeface="微软雅黑" panose="020B0503020204020204" pitchFamily="34" charset="-122"/>
              </a:rPr>
              <a:t>N</a:t>
            </a:r>
            <a:r>
              <a:rPr lang="zh-CN" altLang="en-US" sz="2000" dirty="0">
                <a:latin typeface="微软雅黑" panose="020B0503020204020204" pitchFamily="34" charset="-122"/>
                <a:ea typeface="微软雅黑" panose="020B0503020204020204" pitchFamily="34" charset="-122"/>
              </a:rPr>
              <a:t>次方</a:t>
            </a:r>
          </a:p>
          <a:p>
            <a:pPr marL="285750" indent="-285750">
              <a:lnSpc>
                <a:spcPct val="150000"/>
              </a:lnSpc>
              <a:buFont typeface="Arial" panose="020B0604020202020204" pitchFamily="34" charset="0"/>
              <a:buChar char="•"/>
            </a:pPr>
            <a:r>
              <a:rPr lang="en-US" altLang="zh-CN" sz="2000" dirty="0" err="1">
                <a:latin typeface="微软雅黑" panose="020B0503020204020204" pitchFamily="34" charset="-122"/>
                <a:ea typeface="微软雅黑" panose="020B0503020204020204" pitchFamily="34" charset="-122"/>
              </a:rPr>
              <a:t>Ht</a:t>
            </a:r>
            <a:r>
              <a:rPr lang="en-US" altLang="zh-CN" sz="2000" dirty="0">
                <a:latin typeface="微软雅黑" panose="020B0503020204020204" pitchFamily="34" charset="-122"/>
                <a:ea typeface="微软雅黑" panose="020B0503020204020204" pitchFamily="34" charset="-122"/>
              </a:rPr>
              <a:t>[0]</a:t>
            </a:r>
            <a:r>
              <a:rPr lang="zh-CN" altLang="en-US" sz="2000" dirty="0">
                <a:latin typeface="微软雅黑" panose="020B0503020204020204" pitchFamily="34" charset="-122"/>
                <a:ea typeface="微软雅黑" panose="020B0503020204020204" pitchFamily="34" charset="-122"/>
              </a:rPr>
              <a:t>中的所有键值对</a:t>
            </a:r>
            <a:r>
              <a:rPr lang="en-US" altLang="zh-CN" sz="2000" dirty="0">
                <a:latin typeface="微软雅黑" panose="020B0503020204020204" pitchFamily="34" charset="-122"/>
                <a:ea typeface="微软雅黑" panose="020B0503020204020204" pitchFamily="34" charset="-122"/>
              </a:rPr>
              <a:t>rehash</a:t>
            </a:r>
            <a:r>
              <a:rPr lang="zh-CN" altLang="en-US" sz="2000" dirty="0">
                <a:latin typeface="微软雅黑" panose="020B0503020204020204" pitchFamily="34" charset="-122"/>
                <a:ea typeface="微软雅黑" panose="020B0503020204020204" pitchFamily="34" charset="-122"/>
              </a:rPr>
              <a:t>到</a:t>
            </a:r>
            <a:r>
              <a:rPr lang="en-US" altLang="zh-CN" sz="2000" dirty="0" err="1">
                <a:latin typeface="微软雅黑" panose="020B0503020204020204" pitchFamily="34" charset="-122"/>
                <a:ea typeface="微软雅黑" panose="020B0503020204020204" pitchFamily="34" charset="-122"/>
              </a:rPr>
              <a:t>ht</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上</a:t>
            </a: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释放</a:t>
            </a:r>
            <a:r>
              <a:rPr lang="en-US" altLang="zh-CN" sz="2000" dirty="0" err="1">
                <a:latin typeface="微软雅黑" panose="020B0503020204020204" pitchFamily="34" charset="-122"/>
                <a:ea typeface="微软雅黑" panose="020B0503020204020204" pitchFamily="34" charset="-122"/>
              </a:rPr>
              <a:t>ht</a:t>
            </a:r>
            <a:r>
              <a:rPr lang="en-US" altLang="zh-CN" sz="2000" dirty="0">
                <a:latin typeface="微软雅黑" panose="020B0503020204020204" pitchFamily="34" charset="-122"/>
                <a:ea typeface="微软雅黑" panose="020B0503020204020204" pitchFamily="34" charset="-122"/>
              </a:rPr>
              <a:t>[0]</a:t>
            </a:r>
            <a:r>
              <a:rPr lang="zh-CN" altLang="en-US" sz="2000" dirty="0">
                <a:latin typeface="微软雅黑" panose="020B0503020204020204" pitchFamily="34" charset="-122"/>
                <a:ea typeface="微软雅黑" panose="020B0503020204020204" pitchFamily="34" charset="-122"/>
              </a:rPr>
              <a:t>，将</a:t>
            </a:r>
            <a:r>
              <a:rPr lang="en-US" altLang="zh-CN" sz="2000" dirty="0" err="1">
                <a:latin typeface="微软雅黑" panose="020B0503020204020204" pitchFamily="34" charset="-122"/>
                <a:ea typeface="微软雅黑" panose="020B0503020204020204" pitchFamily="34" charset="-122"/>
              </a:rPr>
              <a:t>ht</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设置为</a:t>
            </a:r>
            <a:r>
              <a:rPr lang="en-US" altLang="zh-CN" sz="2000" dirty="0" err="1">
                <a:latin typeface="微软雅黑" panose="020B0503020204020204" pitchFamily="34" charset="-122"/>
                <a:ea typeface="微软雅黑" panose="020B0503020204020204" pitchFamily="34" charset="-122"/>
              </a:rPr>
              <a:t>ht</a:t>
            </a:r>
            <a:r>
              <a:rPr lang="en-US" altLang="zh-CN" sz="2000" dirty="0">
                <a:latin typeface="微软雅黑" panose="020B0503020204020204" pitchFamily="34" charset="-122"/>
                <a:ea typeface="微软雅黑" panose="020B0503020204020204" pitchFamily="34" charset="-122"/>
              </a:rPr>
              <a:t>[0]</a:t>
            </a:r>
            <a:r>
              <a:rPr lang="zh-CN" altLang="en-US" sz="2000" dirty="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并把</a:t>
            </a:r>
            <a:r>
              <a:rPr lang="en-US" altLang="zh-CN" sz="2000" dirty="0" err="1" smtClean="0">
                <a:latin typeface="微软雅黑" panose="020B0503020204020204" pitchFamily="34" charset="-122"/>
                <a:ea typeface="微软雅黑" panose="020B0503020204020204" pitchFamily="34" charset="-122"/>
              </a:rPr>
              <a:t>ht</a:t>
            </a:r>
            <a:r>
              <a:rPr lang="en-US" altLang="zh-CN" sz="2000" dirty="0" smtClean="0">
                <a:latin typeface="微软雅黑" panose="020B0503020204020204" pitchFamily="34" charset="-122"/>
                <a:ea typeface="微软雅黑" panose="020B0503020204020204" pitchFamily="34" charset="-122"/>
              </a:rPr>
              <a:t>[1]</a:t>
            </a:r>
            <a:r>
              <a:rPr lang="zh-CN" altLang="en-US" sz="2000" dirty="0" smtClean="0">
                <a:latin typeface="微软雅黑" panose="020B0503020204020204" pitchFamily="34" charset="-122"/>
                <a:ea typeface="微软雅黑" panose="020B0503020204020204" pitchFamily="34" charset="-122"/>
              </a:rPr>
              <a:t>重新置空，</a:t>
            </a:r>
            <a:r>
              <a:rPr lang="zh-CN" altLang="en-US" sz="2000" dirty="0">
                <a:latin typeface="微软雅黑" panose="020B0503020204020204" pitchFamily="34" charset="-122"/>
                <a:ea typeface="微软雅黑" panose="020B0503020204020204" pitchFamily="34" charset="-122"/>
              </a:rPr>
              <a:t>为下一次</a:t>
            </a:r>
            <a:r>
              <a:rPr lang="en-US" altLang="zh-CN" sz="2000" dirty="0">
                <a:latin typeface="微软雅黑" panose="020B0503020204020204" pitchFamily="34" charset="-122"/>
                <a:ea typeface="微软雅黑" panose="020B0503020204020204" pitchFamily="34" charset="-122"/>
              </a:rPr>
              <a:t>rehash</a:t>
            </a:r>
            <a:r>
              <a:rPr lang="zh-CN" altLang="en-US" sz="2000" dirty="0">
                <a:latin typeface="微软雅黑" panose="020B0503020204020204" pitchFamily="34" charset="-122"/>
                <a:ea typeface="微软雅黑" panose="020B0503020204020204" pitchFamily="34" charset="-122"/>
              </a:rPr>
              <a:t>做准备</a:t>
            </a: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不执行</a:t>
            </a:r>
            <a:r>
              <a:rPr lang="en-US" altLang="zh-CN" sz="2000" dirty="0" smtClean="0">
                <a:latin typeface="微软雅黑" panose="020B0503020204020204" pitchFamily="34" charset="-122"/>
                <a:ea typeface="微软雅黑" panose="020B0503020204020204" pitchFamily="34" charset="-122"/>
              </a:rPr>
              <a:t>BGSAVE</a:t>
            </a:r>
            <a:r>
              <a:rPr lang="zh-CN" altLang="en-US" sz="2000" dirty="0" smtClean="0">
                <a:latin typeface="微软雅黑" panose="020B0503020204020204" pitchFamily="34" charset="-122"/>
                <a:ea typeface="微软雅黑" panose="020B0503020204020204" pitchFamily="34" charset="-122"/>
              </a:rPr>
              <a:t>或者</a:t>
            </a:r>
            <a:r>
              <a:rPr lang="en-US" altLang="zh-CN" sz="2000" dirty="0" smtClean="0">
                <a:latin typeface="微软雅黑" panose="020B0503020204020204" pitchFamily="34" charset="-122"/>
                <a:ea typeface="微软雅黑" panose="020B0503020204020204" pitchFamily="34" charset="-122"/>
              </a:rPr>
              <a:t>BGREWRITEAOF</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命令时，负载因子大于等于</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，执行</a:t>
            </a:r>
            <a:r>
              <a:rPr lang="en-US" altLang="zh-CN" sz="2000" dirty="0" smtClean="0">
                <a:latin typeface="微软雅黑" panose="020B0503020204020204" pitchFamily="34" charset="-122"/>
                <a:ea typeface="微软雅黑" panose="020B0503020204020204" pitchFamily="34" charset="-122"/>
              </a:rPr>
              <a:t>BGSAVE</a:t>
            </a:r>
            <a:r>
              <a:rPr lang="zh-CN" altLang="en-US" sz="2000" dirty="0">
                <a:latin typeface="微软雅黑" panose="020B0503020204020204" pitchFamily="34" charset="-122"/>
                <a:ea typeface="微软雅黑" panose="020B0503020204020204" pitchFamily="34" charset="-122"/>
              </a:rPr>
              <a:t>或者</a:t>
            </a:r>
            <a:r>
              <a:rPr lang="en-US" altLang="zh-CN" sz="2000" dirty="0">
                <a:latin typeface="微软雅黑" panose="020B0503020204020204" pitchFamily="34" charset="-122"/>
                <a:ea typeface="微软雅黑" panose="020B0503020204020204" pitchFamily="34" charset="-122"/>
              </a:rPr>
              <a:t>BGREWRITEAOF  </a:t>
            </a:r>
            <a:r>
              <a:rPr lang="zh-CN" altLang="en-US" sz="2000" dirty="0">
                <a:latin typeface="微软雅黑" panose="020B0503020204020204" pitchFamily="34" charset="-122"/>
                <a:ea typeface="微软雅黑" panose="020B0503020204020204" pitchFamily="34" charset="-122"/>
              </a:rPr>
              <a:t>命令时，负载因子大于等于</a:t>
            </a:r>
            <a:r>
              <a:rPr lang="en-US" altLang="zh-CN" sz="2000" dirty="0">
                <a:latin typeface="微软雅黑" panose="020B0503020204020204" pitchFamily="34" charset="-122"/>
                <a:ea typeface="微软雅黑" panose="020B0503020204020204" pitchFamily="34" charset="-122"/>
              </a:rPr>
              <a:t>5</a:t>
            </a:r>
            <a:r>
              <a:rPr lang="zh-CN" altLang="en-US" sz="2000" dirty="0">
                <a:latin typeface="微软雅黑" panose="020B0503020204020204" pitchFamily="34" charset="-122"/>
                <a:ea typeface="微软雅黑" panose="020B0503020204020204" pitchFamily="34" charset="-122"/>
              </a:rPr>
              <a:t>，执行扩展</a:t>
            </a:r>
            <a:r>
              <a:rPr lang="zh-CN" altLang="en-US" sz="2000" dirty="0" smtClean="0">
                <a:latin typeface="微软雅黑" panose="020B0503020204020204" pitchFamily="34" charset="-122"/>
                <a:ea typeface="微软雅黑" panose="020B0503020204020204" pitchFamily="34" charset="-122"/>
              </a:rPr>
              <a:t>操作。负载</a:t>
            </a:r>
            <a:r>
              <a:rPr lang="zh-CN" altLang="en-US" sz="2000" dirty="0">
                <a:latin typeface="微软雅黑" panose="020B0503020204020204" pitchFamily="34" charset="-122"/>
                <a:ea typeface="微软雅黑" panose="020B0503020204020204" pitchFamily="34" charset="-122"/>
              </a:rPr>
              <a:t>因子小于</a:t>
            </a:r>
            <a:r>
              <a:rPr lang="en-US" altLang="zh-CN" sz="2000" dirty="0">
                <a:latin typeface="微软雅黑" panose="020B0503020204020204" pitchFamily="34" charset="-122"/>
                <a:ea typeface="微软雅黑" panose="020B0503020204020204" pitchFamily="34" charset="-122"/>
              </a:rPr>
              <a:t>0.1</a:t>
            </a:r>
            <a:r>
              <a:rPr lang="zh-CN" altLang="en-US" sz="2000" dirty="0">
                <a:latin typeface="微软雅黑" panose="020B0503020204020204" pitchFamily="34" charset="-122"/>
                <a:ea typeface="微软雅黑" panose="020B0503020204020204" pitchFamily="34" charset="-122"/>
              </a:rPr>
              <a:t>时，自动收缩</a:t>
            </a:r>
          </a:p>
          <a:p>
            <a:pPr marL="285750" indent="-285750">
              <a:lnSpc>
                <a:spcPct val="150000"/>
              </a:lnSpc>
              <a:buFont typeface="Arial" panose="020B0604020202020204" pitchFamily="34" charset="0"/>
              <a:buChar char="•"/>
            </a:pPr>
            <a:r>
              <a:rPr lang="en-US" altLang="zh-CN" sz="2000" dirty="0" smtClean="0">
                <a:latin typeface="微软雅黑" panose="020B0503020204020204" pitchFamily="34" charset="-122"/>
                <a:ea typeface="微软雅黑" panose="020B0503020204020204" pitchFamily="34" charset="-122"/>
              </a:rPr>
              <a:t>BGSAVE</a:t>
            </a:r>
            <a:r>
              <a:rPr lang="zh-CN" altLang="en-US" sz="2000" dirty="0">
                <a:latin typeface="微软雅黑" panose="020B0503020204020204" pitchFamily="34" charset="-122"/>
                <a:ea typeface="微软雅黑" panose="020B0503020204020204" pitchFamily="34" charset="-122"/>
              </a:rPr>
              <a:t>或者</a:t>
            </a:r>
            <a:r>
              <a:rPr lang="en-US" altLang="zh-CN" sz="2000" dirty="0">
                <a:latin typeface="微软雅黑" panose="020B0503020204020204" pitchFamily="34" charset="-122"/>
                <a:ea typeface="微软雅黑" panose="020B0503020204020204" pitchFamily="34" charset="-122"/>
              </a:rPr>
              <a:t>BGREWRITEAOF</a:t>
            </a:r>
            <a:r>
              <a:rPr lang="zh-CN" altLang="en-US" sz="2000" dirty="0" smtClean="0">
                <a:latin typeface="微软雅黑" panose="020B0503020204020204" pitchFamily="34" charset="-122"/>
                <a:ea typeface="微软雅黑" panose="020B0503020204020204" pitchFamily="34" charset="-122"/>
              </a:rPr>
              <a:t>时</a:t>
            </a:r>
            <a:r>
              <a:rPr lang="zh-CN" altLang="en-US" sz="2000" dirty="0">
                <a:latin typeface="微软雅黑" panose="020B0503020204020204" pitchFamily="34" charset="-122"/>
                <a:ea typeface="微软雅黑" panose="020B0503020204020204" pitchFamily="34" charset="-122"/>
              </a:rPr>
              <a:t>，需要创建服务器进程的子进程，操作系统会使用写时复制来优化子进程的使用</a:t>
            </a:r>
            <a:r>
              <a:rPr lang="zh-CN" altLang="en-US" sz="2000" dirty="0" smtClean="0">
                <a:latin typeface="微软雅黑" panose="020B0503020204020204" pitchFamily="34" charset="-122"/>
                <a:ea typeface="微软雅黑" panose="020B0503020204020204" pitchFamily="34" charset="-122"/>
              </a:rPr>
              <a:t>效率，提高负载因子</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避免</a:t>
            </a:r>
            <a:r>
              <a:rPr lang="zh-CN" altLang="en-US" sz="2000" dirty="0">
                <a:latin typeface="微软雅黑" panose="020B0503020204020204" pitchFamily="34" charset="-122"/>
                <a:ea typeface="微软雅黑" panose="020B0503020204020204" pitchFamily="34" charset="-122"/>
              </a:rPr>
              <a:t>有子进程的情况下进行扩展</a:t>
            </a:r>
            <a:r>
              <a:rPr lang="zh-CN" altLang="en-US" sz="2000" dirty="0" smtClean="0">
                <a:latin typeface="微软雅黑" panose="020B0503020204020204" pitchFamily="34" charset="-122"/>
                <a:ea typeface="微软雅黑" panose="020B0503020204020204" pitchFamily="34" charset="-122"/>
              </a:rPr>
              <a:t>操作，最大限度节约内存。</a:t>
            </a:r>
            <a:endParaRPr lang="zh-CN" altLang="en-US" sz="2000" dirty="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5"/>
          <a:stretch>
            <a:fillRect/>
          </a:stretch>
        </p:blipFill>
        <p:spPr>
          <a:xfrm>
            <a:off x="7666337" y="5954053"/>
            <a:ext cx="4023109" cy="62101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684610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a:stretch>
            <a:fillRect/>
          </a:stretch>
        </p:blipFill>
        <p:spPr>
          <a:xfrm>
            <a:off x="0" y="0"/>
            <a:ext cx="12192000" cy="979358"/>
          </a:xfrm>
          <a:prstGeom prst="rect">
            <a:avLst/>
          </a:prstGeom>
        </p:spPr>
      </p:pic>
      <p:pic>
        <p:nvPicPr>
          <p:cNvPr id="26" name="图片 25"/>
          <p:cNvPicPr>
            <a:picLocks noChangeAspect="1"/>
          </p:cNvPicPr>
          <p:nvPr/>
        </p:nvPicPr>
        <p:blipFill>
          <a:blip r:embed="rId4"/>
          <a:stretch>
            <a:fillRect/>
          </a:stretch>
        </p:blipFill>
        <p:spPr>
          <a:xfrm>
            <a:off x="10235498" y="300148"/>
            <a:ext cx="1415848" cy="373378"/>
          </a:xfrm>
          <a:prstGeom prst="rect">
            <a:avLst/>
          </a:prstGeom>
        </p:spPr>
      </p:pic>
      <p:sp>
        <p:nvSpPr>
          <p:cNvPr id="14" name="文本占位符 17">
            <a:extLst>
              <a:ext uri="{FF2B5EF4-FFF2-40B4-BE49-F238E27FC236}">
                <a16:creationId xmlns:a16="http://schemas.microsoft.com/office/drawing/2014/main" xmlns="" id="{D0757D5A-1299-F345-BF10-2287492CFBE1}"/>
              </a:ext>
            </a:extLst>
          </p:cNvPr>
          <p:cNvSpPr txBox="1">
            <a:spLocks/>
          </p:cNvSpPr>
          <p:nvPr/>
        </p:nvSpPr>
        <p:spPr>
          <a:xfrm>
            <a:off x="348952" y="257304"/>
            <a:ext cx="8203377" cy="6057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3200" dirty="0" err="1" smtClean="0">
                <a:solidFill>
                  <a:schemeClr val="bg1"/>
                </a:solidFill>
                <a:latin typeface="vivo type CN简 Regular" panose="02000500000000000000" pitchFamily="50" charset="-122"/>
                <a:ea typeface="vivo type CN简 Regular" panose="02000500000000000000" pitchFamily="50" charset="-122"/>
              </a:rPr>
              <a:t>Redis</a:t>
            </a:r>
            <a:r>
              <a:rPr kumimoji="1" lang="zh-CN" altLang="en-US" sz="3200" dirty="0" smtClean="0">
                <a:solidFill>
                  <a:schemeClr val="bg1"/>
                </a:solidFill>
                <a:latin typeface="vivo type CN简 Regular" panose="02000500000000000000" pitchFamily="50" charset="-122"/>
                <a:ea typeface="vivo type CN简 Regular" panose="02000500000000000000" pitchFamily="50" charset="-122"/>
              </a:rPr>
              <a:t>数据结构</a:t>
            </a:r>
            <a:r>
              <a:rPr kumimoji="1" lang="en-US" altLang="zh-CN" sz="3200" dirty="0" smtClean="0">
                <a:solidFill>
                  <a:schemeClr val="bg1"/>
                </a:solidFill>
                <a:latin typeface="vivo type CN简 Regular" panose="02000500000000000000" pitchFamily="50" charset="-122"/>
                <a:ea typeface="vivo type CN简 Regular" panose="02000500000000000000" pitchFamily="50" charset="-122"/>
              </a:rPr>
              <a:t>-</a:t>
            </a:r>
            <a:r>
              <a:rPr kumimoji="1" lang="zh-CN" altLang="en-US" sz="3200" dirty="0" smtClean="0">
                <a:solidFill>
                  <a:schemeClr val="bg1"/>
                </a:solidFill>
                <a:latin typeface="vivo type CN简 Regular" panose="02000500000000000000" pitchFamily="50" charset="-122"/>
                <a:ea typeface="vivo type CN简 Regular" panose="02000500000000000000" pitchFamily="50" charset="-122"/>
              </a:rPr>
              <a:t>字典（</a:t>
            </a:r>
            <a:r>
              <a:rPr kumimoji="1" lang="en-US" altLang="zh-CN" sz="3200" dirty="0" smtClean="0">
                <a:solidFill>
                  <a:schemeClr val="bg1"/>
                </a:solidFill>
                <a:latin typeface="vivo type CN简 Regular" panose="02000500000000000000" pitchFamily="50" charset="-122"/>
                <a:ea typeface="vivo type CN简 Regular" panose="02000500000000000000" pitchFamily="50" charset="-122"/>
              </a:rPr>
              <a:t>rehash</a:t>
            </a:r>
            <a:r>
              <a:rPr kumimoji="1" lang="zh-CN" altLang="en-US" sz="3200" dirty="0" smtClean="0">
                <a:solidFill>
                  <a:schemeClr val="bg1"/>
                </a:solidFill>
                <a:latin typeface="vivo type CN简 Regular" panose="02000500000000000000" pitchFamily="50" charset="-122"/>
                <a:ea typeface="vivo type CN简 Regular" panose="02000500000000000000" pitchFamily="50" charset="-122"/>
              </a:rPr>
              <a:t>）</a:t>
            </a:r>
            <a:endParaRPr kumimoji="1" lang="zh-CN" altLang="en-US" sz="3200" dirty="0">
              <a:solidFill>
                <a:schemeClr val="bg1"/>
              </a:solidFill>
              <a:latin typeface="vivo type CN简 Regular" panose="02000500000000000000" pitchFamily="50" charset="-122"/>
              <a:ea typeface="vivo type CN简 Regular" panose="02000500000000000000" pitchFamily="50" charset="-122"/>
            </a:endParaRPr>
          </a:p>
        </p:txBody>
      </p:sp>
      <p:sp>
        <p:nvSpPr>
          <p:cNvPr id="3" name="Rectangle 2"/>
          <p:cNvSpPr>
            <a:spLocks noChangeArrowheads="1"/>
          </p:cNvSpPr>
          <p:nvPr/>
        </p:nvSpPr>
        <p:spPr bwMode="auto">
          <a:xfrm>
            <a:off x="1484243" y="-26504"/>
            <a:ext cx="1288493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6652" y="3649018"/>
            <a:ext cx="4808084" cy="2736159"/>
          </a:xfrm>
          <a:prstGeom prst="rect">
            <a:avLst/>
          </a:prstGeom>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01304" y="3838745"/>
            <a:ext cx="3632599" cy="2279517"/>
          </a:xfrm>
          <a:prstGeom prst="rect">
            <a:avLst/>
          </a:prstGeom>
        </p:spPr>
      </p:pic>
      <p:pic>
        <p:nvPicPr>
          <p:cNvPr id="12" name="图片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6652" y="1059700"/>
            <a:ext cx="4167278" cy="2589318"/>
          </a:xfrm>
          <a:prstGeom prst="rect">
            <a:avLst/>
          </a:prstGeom>
        </p:spPr>
      </p:pic>
      <p:pic>
        <p:nvPicPr>
          <p:cNvPr id="15" name="图片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31978" y="1041330"/>
            <a:ext cx="3503520" cy="2796722"/>
          </a:xfrm>
          <a:prstGeom prst="rect">
            <a:avLst/>
          </a:prstGeom>
        </p:spPr>
      </p:pic>
    </p:spTree>
    <p:extLst>
      <p:ext uri="{BB962C8B-B14F-4D97-AF65-F5344CB8AC3E}">
        <p14:creationId xmlns:p14="http://schemas.microsoft.com/office/powerpoint/2010/main" val="1200608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a:stretch>
            <a:fillRect/>
          </a:stretch>
        </p:blipFill>
        <p:spPr>
          <a:xfrm>
            <a:off x="0" y="0"/>
            <a:ext cx="12192000" cy="979358"/>
          </a:xfrm>
          <a:prstGeom prst="rect">
            <a:avLst/>
          </a:prstGeom>
        </p:spPr>
      </p:pic>
      <p:pic>
        <p:nvPicPr>
          <p:cNvPr id="26" name="图片 25"/>
          <p:cNvPicPr>
            <a:picLocks noChangeAspect="1"/>
          </p:cNvPicPr>
          <p:nvPr/>
        </p:nvPicPr>
        <p:blipFill>
          <a:blip r:embed="rId4"/>
          <a:stretch>
            <a:fillRect/>
          </a:stretch>
        </p:blipFill>
        <p:spPr>
          <a:xfrm>
            <a:off x="10235498" y="300148"/>
            <a:ext cx="1415848" cy="373378"/>
          </a:xfrm>
          <a:prstGeom prst="rect">
            <a:avLst/>
          </a:prstGeom>
        </p:spPr>
      </p:pic>
      <p:sp>
        <p:nvSpPr>
          <p:cNvPr id="14" name="文本占位符 17">
            <a:extLst>
              <a:ext uri="{FF2B5EF4-FFF2-40B4-BE49-F238E27FC236}">
                <a16:creationId xmlns:a16="http://schemas.microsoft.com/office/drawing/2014/main" xmlns="" id="{D0757D5A-1299-F345-BF10-2287492CFBE1}"/>
              </a:ext>
            </a:extLst>
          </p:cNvPr>
          <p:cNvSpPr txBox="1">
            <a:spLocks/>
          </p:cNvSpPr>
          <p:nvPr/>
        </p:nvSpPr>
        <p:spPr>
          <a:xfrm>
            <a:off x="348952" y="257304"/>
            <a:ext cx="8203377" cy="6057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3200" dirty="0" err="1" smtClean="0">
                <a:solidFill>
                  <a:schemeClr val="bg1"/>
                </a:solidFill>
                <a:latin typeface="vivo type CN简 Regular" panose="02000500000000000000" pitchFamily="50" charset="-122"/>
                <a:ea typeface="vivo type CN简 Regular" panose="02000500000000000000" pitchFamily="50" charset="-122"/>
              </a:rPr>
              <a:t>Redis</a:t>
            </a:r>
            <a:r>
              <a:rPr kumimoji="1" lang="zh-CN" altLang="en-US" sz="3200" dirty="0" smtClean="0">
                <a:solidFill>
                  <a:schemeClr val="bg1"/>
                </a:solidFill>
                <a:latin typeface="vivo type CN简 Regular" panose="02000500000000000000" pitchFamily="50" charset="-122"/>
                <a:ea typeface="vivo type CN简 Regular" panose="02000500000000000000" pitchFamily="50" charset="-122"/>
              </a:rPr>
              <a:t>数据结构</a:t>
            </a:r>
            <a:r>
              <a:rPr kumimoji="1" lang="en-US" altLang="zh-CN" sz="3200" dirty="0" smtClean="0">
                <a:solidFill>
                  <a:schemeClr val="bg1"/>
                </a:solidFill>
                <a:latin typeface="vivo type CN简 Regular" panose="02000500000000000000" pitchFamily="50" charset="-122"/>
                <a:ea typeface="vivo type CN简 Regular" panose="02000500000000000000" pitchFamily="50" charset="-122"/>
              </a:rPr>
              <a:t>-</a:t>
            </a:r>
            <a:r>
              <a:rPr kumimoji="1" lang="zh-CN" altLang="en-US" sz="3200" dirty="0" smtClean="0">
                <a:solidFill>
                  <a:schemeClr val="bg1"/>
                </a:solidFill>
                <a:latin typeface="vivo type CN简 Regular" panose="02000500000000000000" pitchFamily="50" charset="-122"/>
                <a:ea typeface="vivo type CN简 Regular" panose="02000500000000000000" pitchFamily="50" charset="-122"/>
              </a:rPr>
              <a:t>字典（渐进式</a:t>
            </a:r>
            <a:r>
              <a:rPr kumimoji="1" lang="en-US" altLang="zh-CN" sz="3200" dirty="0" smtClean="0">
                <a:solidFill>
                  <a:schemeClr val="bg1"/>
                </a:solidFill>
                <a:latin typeface="vivo type CN简 Regular" panose="02000500000000000000" pitchFamily="50" charset="-122"/>
                <a:ea typeface="vivo type CN简 Regular" panose="02000500000000000000" pitchFamily="50" charset="-122"/>
              </a:rPr>
              <a:t>rehash</a:t>
            </a:r>
            <a:r>
              <a:rPr kumimoji="1" lang="zh-CN" altLang="en-US" sz="3200" dirty="0" smtClean="0">
                <a:solidFill>
                  <a:schemeClr val="bg1"/>
                </a:solidFill>
                <a:latin typeface="vivo type CN简 Regular" panose="02000500000000000000" pitchFamily="50" charset="-122"/>
                <a:ea typeface="vivo type CN简 Regular" panose="02000500000000000000" pitchFamily="50" charset="-122"/>
              </a:rPr>
              <a:t>）</a:t>
            </a:r>
            <a:endParaRPr kumimoji="1" lang="zh-CN" altLang="en-US" sz="3200" dirty="0">
              <a:solidFill>
                <a:schemeClr val="bg1"/>
              </a:solidFill>
              <a:latin typeface="vivo type CN简 Regular" panose="02000500000000000000" pitchFamily="50" charset="-122"/>
              <a:ea typeface="vivo type CN简 Regular" panose="02000500000000000000" pitchFamily="50" charset="-122"/>
            </a:endParaRPr>
          </a:p>
        </p:txBody>
      </p:sp>
      <p:sp>
        <p:nvSpPr>
          <p:cNvPr id="3" name="Rectangle 2"/>
          <p:cNvSpPr>
            <a:spLocks noChangeArrowheads="1"/>
          </p:cNvSpPr>
          <p:nvPr/>
        </p:nvSpPr>
        <p:spPr bwMode="auto">
          <a:xfrm>
            <a:off x="1484243" y="-26504"/>
            <a:ext cx="1288493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0" name="矩形 9"/>
          <p:cNvSpPr/>
          <p:nvPr/>
        </p:nvSpPr>
        <p:spPr>
          <a:xfrm>
            <a:off x="1296431" y="1182468"/>
            <a:ext cx="8779724" cy="3785652"/>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在</a:t>
            </a:r>
            <a:r>
              <a:rPr lang="en-US" altLang="zh-CN" sz="2000" dirty="0" smtClean="0">
                <a:latin typeface="微软雅黑" panose="020B0503020204020204" pitchFamily="34" charset="-122"/>
                <a:ea typeface="微软雅黑" panose="020B0503020204020204" pitchFamily="34" charset="-122"/>
              </a:rPr>
              <a:t>hash</a:t>
            </a:r>
            <a:r>
              <a:rPr lang="zh-CN" altLang="en-US" sz="2000" dirty="0">
                <a:latin typeface="微软雅黑" panose="020B0503020204020204" pitchFamily="34" charset="-122"/>
                <a:ea typeface="微软雅黑" panose="020B0503020204020204" pitchFamily="34" charset="-122"/>
              </a:rPr>
              <a:t>表里存储的键值对太</a:t>
            </a:r>
            <a:r>
              <a:rPr lang="zh-CN" altLang="en-US" sz="2000" dirty="0" smtClean="0">
                <a:latin typeface="微软雅黑" panose="020B0503020204020204" pitchFamily="34" charset="-122"/>
                <a:ea typeface="微软雅黑" panose="020B0503020204020204" pitchFamily="34" charset="-122"/>
              </a:rPr>
              <a:t>多的情况下，</a:t>
            </a:r>
            <a:r>
              <a:rPr lang="zh-CN" altLang="en-US" sz="2000" dirty="0">
                <a:latin typeface="微软雅黑" panose="020B0503020204020204" pitchFamily="34" charset="-122"/>
                <a:ea typeface="微软雅黑" panose="020B0503020204020204" pitchFamily="34" charset="-122"/>
              </a:rPr>
              <a:t>如果一次性从</a:t>
            </a:r>
            <a:r>
              <a:rPr lang="en-US" altLang="zh-CN" sz="2000" dirty="0" err="1" smtClean="0">
                <a:latin typeface="微软雅黑" panose="020B0503020204020204" pitchFamily="34" charset="-122"/>
                <a:ea typeface="微软雅黑" panose="020B0503020204020204" pitchFamily="34" charset="-122"/>
              </a:rPr>
              <a:t>ht</a:t>
            </a:r>
            <a:r>
              <a:rPr lang="en-US" altLang="zh-CN" sz="2000" dirty="0" smtClean="0">
                <a:latin typeface="微软雅黑" panose="020B0503020204020204" pitchFamily="34" charset="-122"/>
                <a:ea typeface="微软雅黑" panose="020B0503020204020204" pitchFamily="34" charset="-122"/>
              </a:rPr>
              <a:t>[0]rehash</a:t>
            </a:r>
            <a:r>
              <a:rPr lang="zh-CN" altLang="en-US" sz="2000" dirty="0" smtClean="0">
                <a:latin typeface="微软雅黑" panose="020B0503020204020204" pitchFamily="34" charset="-122"/>
                <a:ea typeface="微软雅黑" panose="020B0503020204020204" pitchFamily="34" charset="-122"/>
              </a:rPr>
              <a:t>所有键值对到</a:t>
            </a:r>
            <a:r>
              <a:rPr lang="en-US" altLang="zh-CN" sz="2000" dirty="0" err="1">
                <a:latin typeface="微软雅黑" panose="020B0503020204020204" pitchFamily="34" charset="-122"/>
                <a:ea typeface="微软雅黑" panose="020B0503020204020204" pitchFamily="34" charset="-122"/>
              </a:rPr>
              <a:t>ht</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，服务器会停止服务</a:t>
            </a: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为</a:t>
            </a:r>
            <a:r>
              <a:rPr lang="en-US" altLang="zh-CN" sz="2000" dirty="0" err="1">
                <a:latin typeface="微软雅黑" panose="020B0503020204020204" pitchFamily="34" charset="-122"/>
                <a:ea typeface="微软雅黑" panose="020B0503020204020204" pitchFamily="34" charset="-122"/>
              </a:rPr>
              <a:t>ht</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分配空间，字典同时持有两个</a:t>
            </a:r>
            <a:r>
              <a:rPr lang="en-US" altLang="zh-CN" sz="2000" dirty="0">
                <a:latin typeface="微软雅黑" panose="020B0503020204020204" pitchFamily="34" charset="-122"/>
                <a:ea typeface="微软雅黑" panose="020B0503020204020204" pitchFamily="34" charset="-122"/>
              </a:rPr>
              <a:t>hash</a:t>
            </a:r>
            <a:r>
              <a:rPr lang="zh-CN" altLang="en-US" sz="2000" dirty="0">
                <a:latin typeface="微软雅黑" panose="020B0503020204020204" pitchFamily="34" charset="-122"/>
                <a:ea typeface="微软雅黑" panose="020B0503020204020204" pitchFamily="34" charset="-122"/>
              </a:rPr>
              <a:t>表</a:t>
            </a:r>
          </a:p>
          <a:p>
            <a:pPr marL="285750" indent="-285750">
              <a:lnSpc>
                <a:spcPct val="150000"/>
              </a:lnSpc>
              <a:buFont typeface="Arial" panose="020B0604020202020204" pitchFamily="34" charset="0"/>
              <a:buChar char="•"/>
            </a:pPr>
            <a:r>
              <a:rPr lang="en-US" altLang="zh-CN" sz="2000" dirty="0" err="1">
                <a:latin typeface="微软雅黑" panose="020B0503020204020204" pitchFamily="34" charset="-122"/>
                <a:ea typeface="微软雅黑" panose="020B0503020204020204" pitchFamily="34" charset="-122"/>
              </a:rPr>
              <a:t>Rehashidx</a:t>
            </a:r>
            <a:r>
              <a:rPr lang="zh-CN" altLang="en-US" sz="2000" dirty="0">
                <a:latin typeface="微软雅黑" panose="020B0503020204020204" pitchFamily="34" charset="-122"/>
                <a:ea typeface="微软雅黑" panose="020B0503020204020204" pitchFamily="34" charset="-122"/>
              </a:rPr>
              <a:t>设置为</a:t>
            </a:r>
            <a:r>
              <a:rPr lang="en-US" altLang="zh-CN" sz="2000" dirty="0">
                <a:latin typeface="微软雅黑" panose="020B0503020204020204" pitchFamily="34" charset="-122"/>
                <a:ea typeface="微软雅黑" panose="020B0503020204020204" pitchFamily="34" charset="-122"/>
              </a:rPr>
              <a:t>0</a:t>
            </a:r>
            <a:r>
              <a:rPr lang="zh-CN" altLang="en-US" sz="2000" dirty="0">
                <a:latin typeface="微软雅黑" panose="020B0503020204020204" pitchFamily="34" charset="-122"/>
                <a:ea typeface="微软雅黑" panose="020B0503020204020204" pitchFamily="34" charset="-122"/>
              </a:rPr>
              <a:t>，标志</a:t>
            </a:r>
            <a:r>
              <a:rPr lang="en-US" altLang="zh-CN" sz="2000" dirty="0">
                <a:latin typeface="微软雅黑" panose="020B0503020204020204" pitchFamily="34" charset="-122"/>
                <a:ea typeface="微软雅黑" panose="020B0503020204020204" pitchFamily="34" charset="-122"/>
              </a:rPr>
              <a:t>rehash</a:t>
            </a:r>
            <a:r>
              <a:rPr lang="zh-CN" altLang="en-US" sz="2000" dirty="0">
                <a:latin typeface="微软雅黑" panose="020B0503020204020204" pitchFamily="34" charset="-122"/>
                <a:ea typeface="微软雅黑" panose="020B0503020204020204" pitchFamily="34" charset="-122"/>
              </a:rPr>
              <a:t>开始</a:t>
            </a:r>
          </a:p>
          <a:p>
            <a:pPr marL="285750" indent="-285750">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Rehash</a:t>
            </a:r>
            <a:r>
              <a:rPr lang="zh-CN" altLang="en-US" sz="2000" dirty="0">
                <a:latin typeface="微软雅黑" panose="020B0503020204020204" pitchFamily="34" charset="-122"/>
                <a:ea typeface="微软雅黑" panose="020B0503020204020204" pitchFamily="34" charset="-122"/>
              </a:rPr>
              <a:t>期间，每次对字典进行添加、删除、更新或者查找时，都会把</a:t>
            </a:r>
            <a:r>
              <a:rPr lang="en-US" altLang="zh-CN" sz="2000" dirty="0" err="1">
                <a:latin typeface="微软雅黑" panose="020B0503020204020204" pitchFamily="34" charset="-122"/>
                <a:ea typeface="微软雅黑" panose="020B0503020204020204" pitchFamily="34" charset="-122"/>
              </a:rPr>
              <a:t>ht</a:t>
            </a:r>
            <a:r>
              <a:rPr lang="en-US" altLang="zh-CN" sz="2000" dirty="0">
                <a:latin typeface="微软雅黑" panose="020B0503020204020204" pitchFamily="34" charset="-122"/>
                <a:ea typeface="微软雅黑" panose="020B0503020204020204" pitchFamily="34" charset="-122"/>
              </a:rPr>
              <a:t>[0]</a:t>
            </a:r>
            <a:r>
              <a:rPr lang="zh-CN" altLang="en-US" sz="2000" dirty="0">
                <a:latin typeface="微软雅黑" panose="020B0503020204020204" pitchFamily="34" charset="-122"/>
                <a:ea typeface="微软雅黑" panose="020B0503020204020204" pitchFamily="34" charset="-122"/>
              </a:rPr>
              <a:t>在</a:t>
            </a:r>
            <a:r>
              <a:rPr lang="en-US" altLang="zh-CN" sz="2000" dirty="0" err="1">
                <a:latin typeface="微软雅黑" panose="020B0503020204020204" pitchFamily="34" charset="-122"/>
                <a:ea typeface="微软雅黑" panose="020B0503020204020204" pitchFamily="34" charset="-122"/>
              </a:rPr>
              <a:t>rehashidx</a:t>
            </a:r>
            <a:r>
              <a:rPr lang="zh-CN" altLang="en-US" sz="2000" dirty="0">
                <a:latin typeface="微软雅黑" panose="020B0503020204020204" pitchFamily="34" charset="-122"/>
                <a:ea typeface="微软雅黑" panose="020B0503020204020204" pitchFamily="34" charset="-122"/>
              </a:rPr>
              <a:t>索引上的所有键值对</a:t>
            </a:r>
            <a:r>
              <a:rPr lang="en-US" altLang="zh-CN" sz="2000" dirty="0">
                <a:latin typeface="微软雅黑" panose="020B0503020204020204" pitchFamily="34" charset="-122"/>
                <a:ea typeface="微软雅黑" panose="020B0503020204020204" pitchFamily="34" charset="-122"/>
              </a:rPr>
              <a:t>rehash</a:t>
            </a:r>
            <a:r>
              <a:rPr lang="zh-CN" altLang="en-US" sz="2000" dirty="0">
                <a:latin typeface="微软雅黑" panose="020B0503020204020204" pitchFamily="34" charset="-122"/>
                <a:ea typeface="微软雅黑" panose="020B0503020204020204" pitchFamily="34" charset="-122"/>
              </a:rPr>
              <a:t>到</a:t>
            </a:r>
            <a:r>
              <a:rPr lang="en-US" altLang="zh-CN" sz="2000" dirty="0" err="1">
                <a:latin typeface="微软雅黑" panose="020B0503020204020204" pitchFamily="34" charset="-122"/>
                <a:ea typeface="微软雅黑" panose="020B0503020204020204" pitchFamily="34" charset="-122"/>
              </a:rPr>
              <a:t>ht</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，完成后，</a:t>
            </a:r>
            <a:r>
              <a:rPr lang="en-US" altLang="zh-CN" sz="2000" dirty="0" err="1">
                <a:latin typeface="微软雅黑" panose="020B0503020204020204" pitchFamily="34" charset="-122"/>
                <a:ea typeface="微软雅黑" panose="020B0503020204020204" pitchFamily="34" charset="-122"/>
              </a:rPr>
              <a:t>rehashidx</a:t>
            </a:r>
            <a:r>
              <a:rPr lang="zh-CN" altLang="en-US" sz="2000" dirty="0">
                <a:latin typeface="微软雅黑" panose="020B0503020204020204" pitchFamily="34" charset="-122"/>
                <a:ea typeface="微软雅黑" panose="020B0503020204020204" pitchFamily="34" charset="-122"/>
              </a:rPr>
              <a:t>加</a:t>
            </a:r>
            <a:r>
              <a:rPr lang="en-US" altLang="zh-CN" sz="2000" dirty="0">
                <a:latin typeface="微软雅黑" panose="020B0503020204020204" pitchFamily="34" charset="-122"/>
                <a:ea typeface="微软雅黑" panose="020B0503020204020204" pitchFamily="34" charset="-122"/>
              </a:rPr>
              <a:t>1</a:t>
            </a:r>
          </a:p>
          <a:p>
            <a:pPr marL="285750" indent="-285750">
              <a:lnSpc>
                <a:spcPct val="150000"/>
              </a:lnSpc>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随着字典</a:t>
            </a:r>
            <a:r>
              <a:rPr lang="zh-CN" altLang="en-US" sz="2000" dirty="0">
                <a:latin typeface="微软雅黑" panose="020B0503020204020204" pitchFamily="34" charset="-122"/>
                <a:ea typeface="微软雅黑" panose="020B0503020204020204" pitchFamily="34" charset="-122"/>
              </a:rPr>
              <a:t>操作的不断执行，</a:t>
            </a:r>
            <a:r>
              <a:rPr lang="en-US" altLang="zh-CN" sz="2000" dirty="0" err="1">
                <a:latin typeface="微软雅黑" panose="020B0503020204020204" pitchFamily="34" charset="-122"/>
                <a:ea typeface="微软雅黑" panose="020B0503020204020204" pitchFamily="34" charset="-122"/>
              </a:rPr>
              <a:t>ht</a:t>
            </a:r>
            <a:r>
              <a:rPr lang="en-US" altLang="zh-CN" sz="2000" dirty="0">
                <a:latin typeface="微软雅黑" panose="020B0503020204020204" pitchFamily="34" charset="-122"/>
                <a:ea typeface="微软雅黑" panose="020B0503020204020204" pitchFamily="34" charset="-122"/>
              </a:rPr>
              <a:t>[0]</a:t>
            </a:r>
            <a:r>
              <a:rPr lang="zh-CN" altLang="en-US" sz="2000" dirty="0">
                <a:latin typeface="微软雅黑" panose="020B0503020204020204" pitchFamily="34" charset="-122"/>
                <a:ea typeface="微软雅黑" panose="020B0503020204020204" pitchFamily="34" charset="-122"/>
              </a:rPr>
              <a:t>变空，</a:t>
            </a:r>
            <a:r>
              <a:rPr lang="en-US" altLang="zh-CN" sz="2000" dirty="0" err="1">
                <a:latin typeface="微软雅黑" panose="020B0503020204020204" pitchFamily="34" charset="-122"/>
                <a:ea typeface="微软雅黑" panose="020B0503020204020204" pitchFamily="34" charset="-122"/>
              </a:rPr>
              <a:t>rehashidx</a:t>
            </a:r>
            <a:r>
              <a:rPr lang="zh-CN" altLang="en-US" sz="2000" dirty="0">
                <a:latin typeface="微软雅黑" panose="020B0503020204020204" pitchFamily="34" charset="-122"/>
                <a:ea typeface="微软雅黑" panose="020B0503020204020204" pitchFamily="34" charset="-122"/>
              </a:rPr>
              <a:t>设置为</a:t>
            </a:r>
            <a:r>
              <a:rPr lang="en-US" altLang="zh-CN" sz="2000" dirty="0">
                <a:latin typeface="微软雅黑" panose="020B0503020204020204" pitchFamily="34" charset="-122"/>
                <a:ea typeface="微软雅黑" panose="020B0503020204020204" pitchFamily="34" charset="-122"/>
              </a:rPr>
              <a:t>-1</a:t>
            </a:r>
          </a:p>
          <a:p>
            <a:pPr marL="285750" indent="-285750">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Rehash</a:t>
            </a:r>
            <a:r>
              <a:rPr lang="zh-CN" altLang="en-US" sz="2000" dirty="0">
                <a:latin typeface="微软雅黑" panose="020B0503020204020204" pitchFamily="34" charset="-122"/>
                <a:ea typeface="微软雅黑" panose="020B0503020204020204" pitchFamily="34" charset="-122"/>
              </a:rPr>
              <a:t>期间，删除、查找、更新会同时操作两个</a:t>
            </a:r>
            <a:r>
              <a:rPr lang="en-US" altLang="zh-CN" sz="2000" dirty="0">
                <a:latin typeface="微软雅黑" panose="020B0503020204020204" pitchFamily="34" charset="-122"/>
                <a:ea typeface="微软雅黑" panose="020B0503020204020204" pitchFamily="34" charset="-122"/>
              </a:rPr>
              <a:t>hash</a:t>
            </a:r>
            <a:r>
              <a:rPr lang="zh-CN" altLang="en-US" sz="2000" dirty="0">
                <a:latin typeface="微软雅黑" panose="020B0503020204020204" pitchFamily="34" charset="-122"/>
                <a:ea typeface="微软雅黑" panose="020B0503020204020204" pitchFamily="34" charset="-122"/>
              </a:rPr>
              <a:t>表，新增只操作</a:t>
            </a:r>
            <a:r>
              <a:rPr lang="en-US" altLang="zh-CN" sz="2000" dirty="0" err="1">
                <a:latin typeface="微软雅黑" panose="020B0503020204020204" pitchFamily="34" charset="-122"/>
                <a:ea typeface="微软雅黑" panose="020B0503020204020204" pitchFamily="34" charset="-122"/>
              </a:rPr>
              <a:t>ht</a:t>
            </a:r>
            <a:r>
              <a:rPr lang="en-US" altLang="zh-CN" sz="2000" dirty="0">
                <a:latin typeface="微软雅黑" panose="020B0503020204020204" pitchFamily="34" charset="-122"/>
                <a:ea typeface="微软雅黑" panose="020B0503020204020204" pitchFamily="34" charset="-122"/>
              </a:rPr>
              <a:t>[1]</a:t>
            </a:r>
          </a:p>
        </p:txBody>
      </p:sp>
    </p:spTree>
    <p:extLst>
      <p:ext uri="{BB962C8B-B14F-4D97-AF65-F5344CB8AC3E}">
        <p14:creationId xmlns:p14="http://schemas.microsoft.com/office/powerpoint/2010/main" val="3008916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a:stretch>
            <a:fillRect/>
          </a:stretch>
        </p:blipFill>
        <p:spPr>
          <a:xfrm>
            <a:off x="0" y="0"/>
            <a:ext cx="12192000" cy="979358"/>
          </a:xfrm>
          <a:prstGeom prst="rect">
            <a:avLst/>
          </a:prstGeom>
        </p:spPr>
      </p:pic>
      <p:pic>
        <p:nvPicPr>
          <p:cNvPr id="26" name="图片 25"/>
          <p:cNvPicPr>
            <a:picLocks noChangeAspect="1"/>
          </p:cNvPicPr>
          <p:nvPr/>
        </p:nvPicPr>
        <p:blipFill>
          <a:blip r:embed="rId4"/>
          <a:stretch>
            <a:fillRect/>
          </a:stretch>
        </p:blipFill>
        <p:spPr>
          <a:xfrm>
            <a:off x="10235498" y="300148"/>
            <a:ext cx="1415848" cy="373378"/>
          </a:xfrm>
          <a:prstGeom prst="rect">
            <a:avLst/>
          </a:prstGeom>
        </p:spPr>
      </p:pic>
      <p:sp>
        <p:nvSpPr>
          <p:cNvPr id="14" name="文本占位符 17">
            <a:extLst>
              <a:ext uri="{FF2B5EF4-FFF2-40B4-BE49-F238E27FC236}">
                <a16:creationId xmlns:a16="http://schemas.microsoft.com/office/drawing/2014/main" xmlns="" id="{D0757D5A-1299-F345-BF10-2287492CFBE1}"/>
              </a:ext>
            </a:extLst>
          </p:cNvPr>
          <p:cNvSpPr txBox="1">
            <a:spLocks/>
          </p:cNvSpPr>
          <p:nvPr/>
        </p:nvSpPr>
        <p:spPr>
          <a:xfrm>
            <a:off x="348952" y="257304"/>
            <a:ext cx="8203377" cy="6057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3200" dirty="0" err="1" smtClean="0">
                <a:solidFill>
                  <a:schemeClr val="bg1"/>
                </a:solidFill>
                <a:latin typeface="vivo type CN简 Regular" panose="02000500000000000000" pitchFamily="50" charset="-122"/>
                <a:ea typeface="vivo type CN简 Regular" panose="02000500000000000000" pitchFamily="50" charset="-122"/>
              </a:rPr>
              <a:t>Redis</a:t>
            </a:r>
            <a:r>
              <a:rPr kumimoji="1" lang="zh-CN" altLang="en-US" sz="3200" dirty="0" smtClean="0">
                <a:solidFill>
                  <a:schemeClr val="bg1"/>
                </a:solidFill>
                <a:latin typeface="vivo type CN简 Regular" panose="02000500000000000000" pitchFamily="50" charset="-122"/>
                <a:ea typeface="vivo type CN简 Regular" panose="02000500000000000000" pitchFamily="50" charset="-122"/>
              </a:rPr>
              <a:t>数据结构</a:t>
            </a:r>
            <a:r>
              <a:rPr kumimoji="1" lang="en-US" altLang="zh-CN" sz="3200" dirty="0" smtClean="0">
                <a:solidFill>
                  <a:schemeClr val="bg1"/>
                </a:solidFill>
                <a:latin typeface="vivo type CN简 Regular" panose="02000500000000000000" pitchFamily="50" charset="-122"/>
                <a:ea typeface="vivo type CN简 Regular" panose="02000500000000000000" pitchFamily="50" charset="-122"/>
              </a:rPr>
              <a:t>-</a:t>
            </a:r>
            <a:r>
              <a:rPr kumimoji="1" lang="zh-CN" altLang="en-US" sz="3200" dirty="0" smtClean="0">
                <a:solidFill>
                  <a:schemeClr val="bg1"/>
                </a:solidFill>
                <a:latin typeface="vivo type CN简 Regular" panose="02000500000000000000" pitchFamily="50" charset="-122"/>
                <a:ea typeface="vivo type CN简 Regular" panose="02000500000000000000" pitchFamily="50" charset="-122"/>
              </a:rPr>
              <a:t>字典</a:t>
            </a:r>
            <a:endParaRPr kumimoji="1" lang="zh-CN" altLang="en-US" sz="3200" dirty="0">
              <a:solidFill>
                <a:schemeClr val="bg1"/>
              </a:solidFill>
              <a:latin typeface="vivo type CN简 Regular" panose="02000500000000000000" pitchFamily="50" charset="-122"/>
              <a:ea typeface="vivo type CN简 Regular" panose="02000500000000000000" pitchFamily="50" charset="-122"/>
            </a:endParaRPr>
          </a:p>
        </p:txBody>
      </p:sp>
      <p:sp>
        <p:nvSpPr>
          <p:cNvPr id="3" name="Rectangle 2"/>
          <p:cNvSpPr>
            <a:spLocks noChangeArrowheads="1"/>
          </p:cNvSpPr>
          <p:nvPr/>
        </p:nvSpPr>
        <p:spPr bwMode="auto">
          <a:xfrm>
            <a:off x="1484243" y="-26504"/>
            <a:ext cx="1288493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 name="文本框 1"/>
          <p:cNvSpPr txBox="1"/>
          <p:nvPr/>
        </p:nvSpPr>
        <p:spPr>
          <a:xfrm>
            <a:off x="1077686" y="1387929"/>
            <a:ext cx="1879041" cy="369332"/>
          </a:xfrm>
          <a:prstGeom prst="rect">
            <a:avLst/>
          </a:prstGeom>
          <a:noFill/>
        </p:spPr>
        <p:txBody>
          <a:bodyPr wrap="none" rtlCol="0">
            <a:spAutoFit/>
          </a:bodyPr>
          <a:lstStyle/>
          <a:p>
            <a:r>
              <a:rPr kumimoji="1" lang="zh-CN" altLang="en-US" dirty="0" smtClean="0"/>
              <a:t>字典部分操作</a:t>
            </a:r>
            <a:r>
              <a:rPr kumimoji="1" lang="en-US" altLang="zh-CN" dirty="0" smtClean="0"/>
              <a:t>API</a:t>
            </a:r>
            <a:endParaRPr kumimoji="1" lang="zh-CN" altLang="en-US" dirty="0"/>
          </a:p>
        </p:txBody>
      </p:sp>
      <p:pic>
        <p:nvPicPr>
          <p:cNvPr id="4" name="图片 3"/>
          <p:cNvPicPr>
            <a:picLocks noChangeAspect="1"/>
          </p:cNvPicPr>
          <p:nvPr/>
        </p:nvPicPr>
        <p:blipFill>
          <a:blip r:embed="rId5"/>
          <a:stretch>
            <a:fillRect/>
          </a:stretch>
        </p:blipFill>
        <p:spPr>
          <a:xfrm>
            <a:off x="1077686" y="1871917"/>
            <a:ext cx="9889671" cy="2943475"/>
          </a:xfrm>
          <a:prstGeom prst="rect">
            <a:avLst/>
          </a:prstGeom>
        </p:spPr>
      </p:pic>
    </p:spTree>
    <p:extLst>
      <p:ext uri="{BB962C8B-B14F-4D97-AF65-F5344CB8AC3E}">
        <p14:creationId xmlns:p14="http://schemas.microsoft.com/office/powerpoint/2010/main" val="8089936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a:stretch>
            <a:fillRect/>
          </a:stretch>
        </p:blipFill>
        <p:spPr>
          <a:xfrm>
            <a:off x="0" y="0"/>
            <a:ext cx="12192000" cy="979358"/>
          </a:xfrm>
          <a:prstGeom prst="rect">
            <a:avLst/>
          </a:prstGeom>
        </p:spPr>
      </p:pic>
      <p:pic>
        <p:nvPicPr>
          <p:cNvPr id="26" name="图片 25"/>
          <p:cNvPicPr>
            <a:picLocks noChangeAspect="1"/>
          </p:cNvPicPr>
          <p:nvPr/>
        </p:nvPicPr>
        <p:blipFill>
          <a:blip r:embed="rId4"/>
          <a:stretch>
            <a:fillRect/>
          </a:stretch>
        </p:blipFill>
        <p:spPr>
          <a:xfrm>
            <a:off x="10235498" y="300148"/>
            <a:ext cx="1415848" cy="373378"/>
          </a:xfrm>
          <a:prstGeom prst="rect">
            <a:avLst/>
          </a:prstGeom>
        </p:spPr>
      </p:pic>
      <p:sp>
        <p:nvSpPr>
          <p:cNvPr id="14" name="文本占位符 17">
            <a:extLst>
              <a:ext uri="{FF2B5EF4-FFF2-40B4-BE49-F238E27FC236}">
                <a16:creationId xmlns:a16="http://schemas.microsoft.com/office/drawing/2014/main" xmlns="" id="{D0757D5A-1299-F345-BF10-2287492CFBE1}"/>
              </a:ext>
            </a:extLst>
          </p:cNvPr>
          <p:cNvSpPr txBox="1">
            <a:spLocks/>
          </p:cNvSpPr>
          <p:nvPr/>
        </p:nvSpPr>
        <p:spPr>
          <a:xfrm>
            <a:off x="348952" y="257304"/>
            <a:ext cx="8203377" cy="6057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3200" dirty="0" err="1" smtClean="0">
                <a:solidFill>
                  <a:schemeClr val="bg1"/>
                </a:solidFill>
                <a:latin typeface="vivo type CN简 Regular" panose="02000500000000000000" pitchFamily="50" charset="-122"/>
                <a:ea typeface="vivo type CN简 Regular" panose="02000500000000000000" pitchFamily="50" charset="-122"/>
              </a:rPr>
              <a:t>Redis</a:t>
            </a:r>
            <a:r>
              <a:rPr kumimoji="1" lang="zh-CN" altLang="en-US" sz="3200" dirty="0" smtClean="0">
                <a:solidFill>
                  <a:schemeClr val="bg1"/>
                </a:solidFill>
                <a:latin typeface="vivo type CN简 Regular" panose="02000500000000000000" pitchFamily="50" charset="-122"/>
                <a:ea typeface="vivo type CN简 Regular" panose="02000500000000000000" pitchFamily="50" charset="-122"/>
              </a:rPr>
              <a:t>数据结构</a:t>
            </a:r>
            <a:r>
              <a:rPr kumimoji="1" lang="en-US" altLang="zh-CN" sz="3200" dirty="0" smtClean="0">
                <a:solidFill>
                  <a:schemeClr val="bg1"/>
                </a:solidFill>
                <a:latin typeface="vivo type CN简 Regular" panose="02000500000000000000" pitchFamily="50" charset="-122"/>
                <a:ea typeface="vivo type CN简 Regular" panose="02000500000000000000" pitchFamily="50" charset="-122"/>
              </a:rPr>
              <a:t>-</a:t>
            </a:r>
            <a:r>
              <a:rPr kumimoji="1" lang="zh-CN" altLang="en-US" sz="3200" dirty="0" smtClean="0">
                <a:solidFill>
                  <a:schemeClr val="bg1"/>
                </a:solidFill>
                <a:latin typeface="vivo type CN简 Regular" panose="02000500000000000000" pitchFamily="50" charset="-122"/>
                <a:ea typeface="vivo type CN简 Regular" panose="02000500000000000000" pitchFamily="50" charset="-122"/>
              </a:rPr>
              <a:t>跳跃表</a:t>
            </a:r>
            <a:endParaRPr kumimoji="1" lang="zh-CN" altLang="en-US" sz="3200" dirty="0">
              <a:solidFill>
                <a:schemeClr val="bg1"/>
              </a:solidFill>
              <a:latin typeface="vivo type CN简 Regular" panose="02000500000000000000" pitchFamily="50" charset="-122"/>
              <a:ea typeface="vivo type CN简 Regular" panose="02000500000000000000" pitchFamily="50" charset="-122"/>
            </a:endParaRPr>
          </a:p>
        </p:txBody>
      </p:sp>
      <p:sp>
        <p:nvSpPr>
          <p:cNvPr id="3" name="Rectangle 2"/>
          <p:cNvSpPr>
            <a:spLocks noChangeArrowheads="1"/>
          </p:cNvSpPr>
          <p:nvPr/>
        </p:nvSpPr>
        <p:spPr bwMode="auto">
          <a:xfrm>
            <a:off x="1484243" y="-26504"/>
            <a:ext cx="1288493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矩形 6"/>
          <p:cNvSpPr/>
          <p:nvPr/>
        </p:nvSpPr>
        <p:spPr>
          <a:xfrm>
            <a:off x="1296431" y="1161203"/>
            <a:ext cx="5901585" cy="2862322"/>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链表查找的时间复杂度</a:t>
            </a:r>
            <a:r>
              <a:rPr lang="en-US" altLang="zh-CN" sz="2000" dirty="0">
                <a:latin typeface="微软雅黑" panose="020B0503020204020204" pitchFamily="34" charset="-122"/>
                <a:ea typeface="微软雅黑" panose="020B0503020204020204" pitchFamily="34" charset="-122"/>
              </a:rPr>
              <a:t>O(n)</a:t>
            </a: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两层跳跃表时间复杂度</a:t>
            </a:r>
            <a:r>
              <a:rPr lang="en-US" altLang="zh-CN" sz="2000" dirty="0">
                <a:latin typeface="微软雅黑" panose="020B0503020204020204" pitchFamily="34" charset="-122"/>
                <a:ea typeface="微软雅黑" panose="020B0503020204020204" pitchFamily="34" charset="-122"/>
              </a:rPr>
              <a:t>O(√n</a:t>
            </a:r>
            <a:r>
              <a:rPr lang="en-US" altLang="zh-CN"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随着</a:t>
            </a:r>
            <a:r>
              <a:rPr lang="en-US" altLang="zh-CN" sz="2000" dirty="0">
                <a:latin typeface="微软雅黑" panose="020B0503020204020204" pitchFamily="34" charset="-122"/>
                <a:ea typeface="微软雅黑" panose="020B0503020204020204" pitchFamily="34" charset="-122"/>
              </a:rPr>
              <a:t>level</a:t>
            </a:r>
            <a:r>
              <a:rPr lang="zh-CN" altLang="en-US" sz="2000" dirty="0">
                <a:latin typeface="微软雅黑" panose="020B0503020204020204" pitchFamily="34" charset="-122"/>
                <a:ea typeface="微软雅黑" panose="020B0503020204020204" pitchFamily="34" charset="-122"/>
              </a:rPr>
              <a:t>的提升，时间复杂度可以减到</a:t>
            </a:r>
            <a:r>
              <a:rPr lang="en-US" altLang="zh-CN" sz="2000" dirty="0">
                <a:latin typeface="微软雅黑" panose="020B0503020204020204" pitchFamily="34" charset="-122"/>
                <a:ea typeface="微软雅黑" panose="020B0503020204020204" pitchFamily="34" charset="-122"/>
              </a:rPr>
              <a:t>O(</a:t>
            </a:r>
            <a:r>
              <a:rPr lang="en-US" altLang="zh-CN" sz="2000" dirty="0" err="1">
                <a:latin typeface="微软雅黑" panose="020B0503020204020204" pitchFamily="34" charset="-122"/>
                <a:ea typeface="微软雅黑" panose="020B0503020204020204" pitchFamily="34" charset="-122"/>
              </a:rPr>
              <a:t>logN</a:t>
            </a:r>
            <a:r>
              <a:rPr lang="en-US" altLang="zh-CN" sz="2000" dirty="0">
                <a:latin typeface="微软雅黑" panose="020B0503020204020204" pitchFamily="34" charset="-122"/>
                <a:ea typeface="微软雅黑" panose="020B0503020204020204" pitchFamily="34" charset="-122"/>
              </a:rPr>
              <a:t>)</a:t>
            </a: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跳跃表有序，根据</a:t>
            </a:r>
            <a:r>
              <a:rPr lang="en-US" altLang="zh-CN" sz="2000" dirty="0">
                <a:latin typeface="微软雅黑" panose="020B0503020204020204" pitchFamily="34" charset="-122"/>
                <a:ea typeface="微软雅黑" panose="020B0503020204020204" pitchFamily="34" charset="-122"/>
              </a:rPr>
              <a:t>score</a:t>
            </a:r>
            <a:r>
              <a:rPr lang="zh-CN" altLang="en-US" sz="2000" dirty="0">
                <a:latin typeface="微软雅黑" panose="020B0503020204020204" pitchFamily="34" charset="-122"/>
                <a:ea typeface="微软雅黑" panose="020B0503020204020204" pitchFamily="34" charset="-122"/>
              </a:rPr>
              <a:t>排序，分值相同按照成员对象字典序排序</a:t>
            </a: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成员对象必须唯一</a:t>
            </a:r>
          </a:p>
        </p:txBody>
      </p:sp>
      <p:pic>
        <p:nvPicPr>
          <p:cNvPr id="9" name="图片 8"/>
          <p:cNvPicPr>
            <a:picLocks noChangeAspect="1"/>
          </p:cNvPicPr>
          <p:nvPr/>
        </p:nvPicPr>
        <p:blipFill>
          <a:blip r:embed="rId5"/>
          <a:stretch>
            <a:fillRect/>
          </a:stretch>
        </p:blipFill>
        <p:spPr>
          <a:xfrm>
            <a:off x="8429029" y="3736117"/>
            <a:ext cx="2871257" cy="2682363"/>
          </a:xfrm>
          <a:prstGeom prst="rect">
            <a:avLst/>
          </a:prstGeom>
          <a:ln>
            <a:noFill/>
          </a:ln>
          <a:effectLst>
            <a:outerShdw blurRad="190500" algn="tl" rotWithShape="0">
              <a:srgbClr val="000000">
                <a:alpha val="70000"/>
              </a:srgbClr>
            </a:outerShdw>
          </a:effectLst>
        </p:spPr>
      </p:pic>
      <p:pic>
        <p:nvPicPr>
          <p:cNvPr id="11" name="图片 10"/>
          <p:cNvPicPr>
            <a:picLocks noChangeAspect="1"/>
          </p:cNvPicPr>
          <p:nvPr/>
        </p:nvPicPr>
        <p:blipFill>
          <a:blip r:embed="rId6"/>
          <a:stretch>
            <a:fillRect/>
          </a:stretch>
        </p:blipFill>
        <p:spPr>
          <a:xfrm>
            <a:off x="4653522" y="3407968"/>
            <a:ext cx="3456093" cy="1932407"/>
          </a:xfrm>
          <a:prstGeom prst="rect">
            <a:avLst/>
          </a:prstGeom>
          <a:ln>
            <a:noFill/>
          </a:ln>
          <a:effectLst>
            <a:outerShdw blurRad="190500" algn="tl" rotWithShape="0">
              <a:srgbClr val="000000">
                <a:alpha val="70000"/>
              </a:srgbClr>
            </a:outerShdw>
          </a:effectLst>
        </p:spPr>
      </p:pic>
      <p:pic>
        <p:nvPicPr>
          <p:cNvPr id="12" name="图片 11"/>
          <p:cNvPicPr>
            <a:picLocks noChangeAspect="1"/>
          </p:cNvPicPr>
          <p:nvPr/>
        </p:nvPicPr>
        <p:blipFill>
          <a:blip r:embed="rId7"/>
          <a:stretch>
            <a:fillRect/>
          </a:stretch>
        </p:blipFill>
        <p:spPr>
          <a:xfrm>
            <a:off x="7304489" y="1055134"/>
            <a:ext cx="4346857" cy="2390340"/>
          </a:xfrm>
          <a:prstGeom prst="rect">
            <a:avLst/>
          </a:prstGeom>
        </p:spPr>
      </p:pic>
    </p:spTree>
    <p:extLst>
      <p:ext uri="{BB962C8B-B14F-4D97-AF65-F5344CB8AC3E}">
        <p14:creationId xmlns:p14="http://schemas.microsoft.com/office/powerpoint/2010/main" val="1367879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a:stretch>
            <a:fillRect/>
          </a:stretch>
        </p:blipFill>
        <p:spPr>
          <a:xfrm>
            <a:off x="0" y="0"/>
            <a:ext cx="12192000" cy="979358"/>
          </a:xfrm>
          <a:prstGeom prst="rect">
            <a:avLst/>
          </a:prstGeom>
        </p:spPr>
      </p:pic>
      <p:pic>
        <p:nvPicPr>
          <p:cNvPr id="26" name="图片 25"/>
          <p:cNvPicPr>
            <a:picLocks noChangeAspect="1"/>
          </p:cNvPicPr>
          <p:nvPr/>
        </p:nvPicPr>
        <p:blipFill>
          <a:blip r:embed="rId4"/>
          <a:stretch>
            <a:fillRect/>
          </a:stretch>
        </p:blipFill>
        <p:spPr>
          <a:xfrm>
            <a:off x="10235498" y="300148"/>
            <a:ext cx="1415848" cy="373378"/>
          </a:xfrm>
          <a:prstGeom prst="rect">
            <a:avLst/>
          </a:prstGeom>
        </p:spPr>
      </p:pic>
      <p:sp>
        <p:nvSpPr>
          <p:cNvPr id="14" name="文本占位符 17">
            <a:extLst>
              <a:ext uri="{FF2B5EF4-FFF2-40B4-BE49-F238E27FC236}">
                <a16:creationId xmlns:a16="http://schemas.microsoft.com/office/drawing/2014/main" xmlns="" id="{D0757D5A-1299-F345-BF10-2287492CFBE1}"/>
              </a:ext>
            </a:extLst>
          </p:cNvPr>
          <p:cNvSpPr txBox="1">
            <a:spLocks/>
          </p:cNvSpPr>
          <p:nvPr/>
        </p:nvSpPr>
        <p:spPr>
          <a:xfrm>
            <a:off x="348952" y="257304"/>
            <a:ext cx="8203377" cy="6057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3200" dirty="0" err="1" smtClean="0">
                <a:solidFill>
                  <a:schemeClr val="bg1"/>
                </a:solidFill>
                <a:latin typeface="vivo type CN简 Regular" panose="02000500000000000000" pitchFamily="50" charset="-122"/>
                <a:ea typeface="vivo type CN简 Regular" panose="02000500000000000000" pitchFamily="50" charset="-122"/>
              </a:rPr>
              <a:t>Redis</a:t>
            </a:r>
            <a:r>
              <a:rPr kumimoji="1" lang="zh-CN" altLang="en-US" sz="3200" dirty="0" smtClean="0">
                <a:solidFill>
                  <a:schemeClr val="bg1"/>
                </a:solidFill>
                <a:latin typeface="vivo type CN简 Regular" panose="02000500000000000000" pitchFamily="50" charset="-122"/>
                <a:ea typeface="vivo type CN简 Regular" panose="02000500000000000000" pitchFamily="50" charset="-122"/>
              </a:rPr>
              <a:t>数据结构</a:t>
            </a:r>
            <a:r>
              <a:rPr kumimoji="1" lang="en-US" altLang="zh-CN" sz="3200" dirty="0" smtClean="0">
                <a:solidFill>
                  <a:schemeClr val="bg1"/>
                </a:solidFill>
                <a:latin typeface="vivo type CN简 Regular" panose="02000500000000000000" pitchFamily="50" charset="-122"/>
                <a:ea typeface="vivo type CN简 Regular" panose="02000500000000000000" pitchFamily="50" charset="-122"/>
              </a:rPr>
              <a:t>-</a:t>
            </a:r>
            <a:r>
              <a:rPr kumimoji="1" lang="zh-CN" altLang="en-US" sz="3200" dirty="0" smtClean="0">
                <a:solidFill>
                  <a:schemeClr val="bg1"/>
                </a:solidFill>
                <a:latin typeface="vivo type CN简 Regular" panose="02000500000000000000" pitchFamily="50" charset="-122"/>
                <a:ea typeface="vivo type CN简 Regular" panose="02000500000000000000" pitchFamily="50" charset="-122"/>
              </a:rPr>
              <a:t>跳跃表</a:t>
            </a:r>
            <a:endParaRPr kumimoji="1" lang="zh-CN" altLang="en-US" sz="3200" dirty="0">
              <a:solidFill>
                <a:schemeClr val="bg1"/>
              </a:solidFill>
              <a:latin typeface="vivo type CN简 Regular" panose="02000500000000000000" pitchFamily="50" charset="-122"/>
              <a:ea typeface="vivo type CN简 Regular" panose="02000500000000000000" pitchFamily="50" charset="-122"/>
            </a:endParaRPr>
          </a:p>
        </p:txBody>
      </p:sp>
      <p:sp>
        <p:nvSpPr>
          <p:cNvPr id="3" name="Rectangle 2"/>
          <p:cNvSpPr>
            <a:spLocks noChangeArrowheads="1"/>
          </p:cNvSpPr>
          <p:nvPr/>
        </p:nvSpPr>
        <p:spPr bwMode="auto">
          <a:xfrm>
            <a:off x="1484243" y="-26504"/>
            <a:ext cx="1288493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 name="文本框 1"/>
          <p:cNvSpPr txBox="1"/>
          <p:nvPr/>
        </p:nvSpPr>
        <p:spPr>
          <a:xfrm>
            <a:off x="1306286" y="1469571"/>
            <a:ext cx="1107996" cy="369332"/>
          </a:xfrm>
          <a:prstGeom prst="rect">
            <a:avLst/>
          </a:prstGeom>
          <a:noFill/>
        </p:spPr>
        <p:txBody>
          <a:bodyPr wrap="none" rtlCol="0">
            <a:spAutoFit/>
          </a:bodyPr>
          <a:lstStyle/>
          <a:p>
            <a:r>
              <a:rPr kumimoji="1" lang="zh-CN" altLang="en-US" dirty="0" smtClean="0"/>
              <a:t>一次遍历</a:t>
            </a:r>
            <a:endParaRPr kumimoji="1" lang="zh-CN" altLang="en-US" dirty="0"/>
          </a:p>
        </p:txBody>
      </p:sp>
      <p:pic>
        <p:nvPicPr>
          <p:cNvPr id="4" name="图片 3"/>
          <p:cNvPicPr>
            <a:picLocks noChangeAspect="1"/>
          </p:cNvPicPr>
          <p:nvPr/>
        </p:nvPicPr>
        <p:blipFill>
          <a:blip r:embed="rId5"/>
          <a:stretch>
            <a:fillRect/>
          </a:stretch>
        </p:blipFill>
        <p:spPr>
          <a:xfrm>
            <a:off x="1306285" y="1959427"/>
            <a:ext cx="9633857" cy="1763487"/>
          </a:xfrm>
          <a:prstGeom prst="rect">
            <a:avLst/>
          </a:prstGeom>
        </p:spPr>
      </p:pic>
      <p:sp>
        <p:nvSpPr>
          <p:cNvPr id="5" name="文本框 4"/>
          <p:cNvSpPr txBox="1"/>
          <p:nvPr/>
        </p:nvSpPr>
        <p:spPr>
          <a:xfrm>
            <a:off x="1257300" y="4016829"/>
            <a:ext cx="1107996" cy="369332"/>
          </a:xfrm>
          <a:prstGeom prst="rect">
            <a:avLst/>
          </a:prstGeom>
          <a:noFill/>
        </p:spPr>
        <p:txBody>
          <a:bodyPr wrap="none" rtlCol="0">
            <a:spAutoFit/>
          </a:bodyPr>
          <a:lstStyle/>
          <a:p>
            <a:r>
              <a:rPr kumimoji="1" lang="zh-CN" altLang="en-US" dirty="0" smtClean="0"/>
              <a:t>一次查找</a:t>
            </a:r>
            <a:endParaRPr kumimoji="1" lang="zh-CN" altLang="en-US" dirty="0"/>
          </a:p>
        </p:txBody>
      </p:sp>
      <p:pic>
        <p:nvPicPr>
          <p:cNvPr id="6" name="图片 5"/>
          <p:cNvPicPr>
            <a:picLocks noChangeAspect="1"/>
          </p:cNvPicPr>
          <p:nvPr/>
        </p:nvPicPr>
        <p:blipFill>
          <a:blip r:embed="rId6"/>
          <a:stretch>
            <a:fillRect/>
          </a:stretch>
        </p:blipFill>
        <p:spPr>
          <a:xfrm>
            <a:off x="1257300" y="4386161"/>
            <a:ext cx="9682842" cy="1981200"/>
          </a:xfrm>
          <a:prstGeom prst="rect">
            <a:avLst/>
          </a:prstGeom>
        </p:spPr>
      </p:pic>
    </p:spTree>
    <p:extLst>
      <p:ext uri="{BB962C8B-B14F-4D97-AF65-F5344CB8AC3E}">
        <p14:creationId xmlns:p14="http://schemas.microsoft.com/office/powerpoint/2010/main" val="342933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2"/>
          <a:stretch>
            <a:fillRect/>
          </a:stretch>
        </p:blipFill>
        <p:spPr>
          <a:xfrm>
            <a:off x="0" y="0"/>
            <a:ext cx="12192000" cy="979358"/>
          </a:xfrm>
          <a:prstGeom prst="rect">
            <a:avLst/>
          </a:prstGeom>
        </p:spPr>
      </p:pic>
      <p:pic>
        <p:nvPicPr>
          <p:cNvPr id="5" name="图片 4"/>
          <p:cNvPicPr>
            <a:picLocks noChangeAspect="1"/>
          </p:cNvPicPr>
          <p:nvPr/>
        </p:nvPicPr>
        <p:blipFill>
          <a:blip r:embed="rId2"/>
          <a:stretch>
            <a:fillRect/>
          </a:stretch>
        </p:blipFill>
        <p:spPr>
          <a:xfrm>
            <a:off x="0" y="-1"/>
            <a:ext cx="12192000" cy="834455"/>
          </a:xfrm>
          <a:prstGeom prst="rect">
            <a:avLst/>
          </a:prstGeom>
        </p:spPr>
      </p:pic>
      <p:sp>
        <p:nvSpPr>
          <p:cNvPr id="7" name="文本占位符 17"/>
          <p:cNvSpPr txBox="1">
            <a:spLocks/>
          </p:cNvSpPr>
          <p:nvPr/>
        </p:nvSpPr>
        <p:spPr>
          <a:xfrm>
            <a:off x="348953" y="257303"/>
            <a:ext cx="1415848" cy="73028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zh-CN" altLang="en-US" sz="3200" dirty="0" smtClean="0">
                <a:solidFill>
                  <a:schemeClr val="bg1"/>
                </a:solidFill>
                <a:latin typeface="vivo type CN简 Regular" panose="02000500000000000000" pitchFamily="50" charset="-122"/>
                <a:ea typeface="vivo type CN简 Regular" panose="02000500000000000000" pitchFamily="50" charset="-122"/>
              </a:rPr>
              <a:t>目的</a:t>
            </a:r>
            <a:endParaRPr kumimoji="1" lang="zh-CN" altLang="en-US" sz="3200" dirty="0">
              <a:solidFill>
                <a:schemeClr val="bg1"/>
              </a:solidFill>
              <a:latin typeface="vivo type CN简 Regular" panose="02000500000000000000" pitchFamily="50" charset="-122"/>
              <a:ea typeface="vivo type CN简 Regular" panose="02000500000000000000" pitchFamily="50" charset="-122"/>
            </a:endParaRPr>
          </a:p>
        </p:txBody>
      </p:sp>
      <p:pic>
        <p:nvPicPr>
          <p:cNvPr id="26" name="图片 25"/>
          <p:cNvPicPr>
            <a:picLocks noChangeAspect="1"/>
          </p:cNvPicPr>
          <p:nvPr/>
        </p:nvPicPr>
        <p:blipFill>
          <a:blip r:embed="rId3"/>
          <a:stretch>
            <a:fillRect/>
          </a:stretch>
        </p:blipFill>
        <p:spPr>
          <a:xfrm>
            <a:off x="10334650" y="230537"/>
            <a:ext cx="1415848" cy="373378"/>
          </a:xfrm>
          <a:prstGeom prst="rect">
            <a:avLst/>
          </a:prstGeom>
        </p:spPr>
      </p:pic>
      <p:sp>
        <p:nvSpPr>
          <p:cNvPr id="9" name="文本框 8"/>
          <p:cNvSpPr txBox="1"/>
          <p:nvPr/>
        </p:nvSpPr>
        <p:spPr>
          <a:xfrm>
            <a:off x="1810870" y="1846729"/>
            <a:ext cx="8875059" cy="175432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加深</a:t>
            </a:r>
            <a:r>
              <a:rPr lang="en-US" altLang="zh-CN" dirty="0" err="1" smtClean="0">
                <a:latin typeface="微软雅黑" panose="020B0503020204020204" pitchFamily="34" charset="-122"/>
                <a:ea typeface="微软雅黑" panose="020B0503020204020204" pitchFamily="34" charset="-122"/>
              </a:rPr>
              <a:t>Redis</a:t>
            </a:r>
            <a:r>
              <a:rPr lang="zh-CN" altLang="en-US" dirty="0">
                <a:latin typeface="微软雅黑" panose="020B0503020204020204" pitchFamily="34" charset="-122"/>
                <a:ea typeface="微软雅黑" panose="020B0503020204020204" pitchFamily="34" charset="-122"/>
              </a:rPr>
              <a:t>五种数据</a:t>
            </a:r>
            <a:r>
              <a:rPr lang="zh-CN" altLang="en-US" dirty="0" smtClean="0">
                <a:latin typeface="微软雅黑" panose="020B0503020204020204" pitchFamily="34" charset="-122"/>
                <a:ea typeface="微软雅黑" panose="020B0503020204020204" pitchFamily="34" charset="-122"/>
              </a:rPr>
              <a:t>对象的理解</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了解实现</a:t>
            </a:r>
            <a:r>
              <a:rPr lang="zh-CN" altLang="en-US" dirty="0">
                <a:latin typeface="微软雅黑" panose="020B0503020204020204" pitchFamily="34" charset="-122"/>
                <a:ea typeface="微软雅黑" panose="020B0503020204020204" pitchFamily="34" charset="-122"/>
              </a:rPr>
              <a:t>这</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种数据对象使用的</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种底层数据</a:t>
            </a:r>
            <a:r>
              <a:rPr lang="zh-CN" altLang="en-US" dirty="0" smtClean="0">
                <a:latin typeface="微软雅黑" panose="020B0503020204020204" pitchFamily="34" charset="-122"/>
                <a:ea typeface="微软雅黑" panose="020B0503020204020204" pitchFamily="34" charset="-122"/>
              </a:rPr>
              <a:t>结构</a:t>
            </a:r>
            <a:endParaRPr lang="en-US" altLang="zh-CN" dirty="0" smtClean="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dirty="0" err="1" smtClean="0">
                <a:latin typeface="微软雅黑" panose="020B0503020204020204" pitchFamily="34" charset="-122"/>
                <a:ea typeface="微软雅黑" panose="020B0503020204020204" pitchFamily="34" charset="-122"/>
              </a:rPr>
              <a:t>Redis</a:t>
            </a:r>
            <a:r>
              <a:rPr lang="zh-CN" altLang="en-US" dirty="0" smtClean="0">
                <a:latin typeface="微软雅黑" panose="020B0503020204020204" pitchFamily="34" charset="-122"/>
                <a:ea typeface="微软雅黑" panose="020B0503020204020204" pitchFamily="34" charset="-122"/>
              </a:rPr>
              <a:t>高性能在数据结构设计上的提现，有参考价值</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讨论如何尽可能的合理使用这些数据对象，以减少</a:t>
            </a:r>
            <a:r>
              <a:rPr lang="en-US" altLang="zh-CN" dirty="0" err="1">
                <a:latin typeface="微软雅黑" panose="020B0503020204020204" pitchFamily="34" charset="-122"/>
                <a:ea typeface="微软雅黑" panose="020B0503020204020204" pitchFamily="34" charset="-122"/>
              </a:rPr>
              <a:t>redis</a:t>
            </a:r>
            <a:r>
              <a:rPr lang="zh-CN" altLang="en-US" dirty="0">
                <a:latin typeface="微软雅黑" panose="020B0503020204020204" pitchFamily="34" charset="-122"/>
                <a:ea typeface="微软雅黑" panose="020B0503020204020204" pitchFamily="34" charset="-122"/>
              </a:rPr>
              <a:t>内存使用、提升服务器性能</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342310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a:stretch>
            <a:fillRect/>
          </a:stretch>
        </p:blipFill>
        <p:spPr>
          <a:xfrm>
            <a:off x="0" y="0"/>
            <a:ext cx="12192000" cy="979358"/>
          </a:xfrm>
          <a:prstGeom prst="rect">
            <a:avLst/>
          </a:prstGeom>
        </p:spPr>
      </p:pic>
      <p:pic>
        <p:nvPicPr>
          <p:cNvPr id="26" name="图片 25"/>
          <p:cNvPicPr>
            <a:picLocks noChangeAspect="1"/>
          </p:cNvPicPr>
          <p:nvPr/>
        </p:nvPicPr>
        <p:blipFill>
          <a:blip r:embed="rId4"/>
          <a:stretch>
            <a:fillRect/>
          </a:stretch>
        </p:blipFill>
        <p:spPr>
          <a:xfrm>
            <a:off x="10235498" y="300148"/>
            <a:ext cx="1415848" cy="373378"/>
          </a:xfrm>
          <a:prstGeom prst="rect">
            <a:avLst/>
          </a:prstGeom>
        </p:spPr>
      </p:pic>
      <p:sp>
        <p:nvSpPr>
          <p:cNvPr id="14" name="文本占位符 17">
            <a:extLst>
              <a:ext uri="{FF2B5EF4-FFF2-40B4-BE49-F238E27FC236}">
                <a16:creationId xmlns:a16="http://schemas.microsoft.com/office/drawing/2014/main" xmlns="" id="{D0757D5A-1299-F345-BF10-2287492CFBE1}"/>
              </a:ext>
            </a:extLst>
          </p:cNvPr>
          <p:cNvSpPr txBox="1">
            <a:spLocks/>
          </p:cNvSpPr>
          <p:nvPr/>
        </p:nvSpPr>
        <p:spPr>
          <a:xfrm>
            <a:off x="348952" y="257304"/>
            <a:ext cx="8203377" cy="6057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3200" dirty="0" err="1" smtClean="0">
                <a:solidFill>
                  <a:schemeClr val="bg1"/>
                </a:solidFill>
                <a:latin typeface="vivo type CN简 Regular" panose="02000500000000000000" pitchFamily="50" charset="-122"/>
                <a:ea typeface="vivo type CN简 Regular" panose="02000500000000000000" pitchFamily="50" charset="-122"/>
              </a:rPr>
              <a:t>Redis</a:t>
            </a:r>
            <a:r>
              <a:rPr kumimoji="1" lang="zh-CN" altLang="en-US" sz="3200" dirty="0" smtClean="0">
                <a:solidFill>
                  <a:schemeClr val="bg1"/>
                </a:solidFill>
                <a:latin typeface="vivo type CN简 Regular" panose="02000500000000000000" pitchFamily="50" charset="-122"/>
                <a:ea typeface="vivo type CN简 Regular" panose="02000500000000000000" pitchFamily="50" charset="-122"/>
              </a:rPr>
              <a:t>数据结构</a:t>
            </a:r>
            <a:r>
              <a:rPr kumimoji="1" lang="en-US" altLang="zh-CN" sz="3200" dirty="0" smtClean="0">
                <a:solidFill>
                  <a:schemeClr val="bg1"/>
                </a:solidFill>
                <a:latin typeface="vivo type CN简 Regular" panose="02000500000000000000" pitchFamily="50" charset="-122"/>
                <a:ea typeface="vivo type CN简 Regular" panose="02000500000000000000" pitchFamily="50" charset="-122"/>
              </a:rPr>
              <a:t>-</a:t>
            </a:r>
            <a:r>
              <a:rPr kumimoji="1" lang="zh-CN" altLang="en-US" sz="3200" dirty="0" smtClean="0">
                <a:solidFill>
                  <a:schemeClr val="bg1"/>
                </a:solidFill>
                <a:latin typeface="vivo type CN简 Regular" panose="02000500000000000000" pitchFamily="50" charset="-122"/>
                <a:ea typeface="vivo type CN简 Regular" panose="02000500000000000000" pitchFamily="50" charset="-122"/>
              </a:rPr>
              <a:t>跳跃表</a:t>
            </a:r>
            <a:endParaRPr kumimoji="1" lang="zh-CN" altLang="en-US" sz="3200" dirty="0">
              <a:solidFill>
                <a:schemeClr val="bg1"/>
              </a:solidFill>
              <a:latin typeface="vivo type CN简 Regular" panose="02000500000000000000" pitchFamily="50" charset="-122"/>
              <a:ea typeface="vivo type CN简 Regular" panose="02000500000000000000" pitchFamily="50" charset="-122"/>
            </a:endParaRPr>
          </a:p>
        </p:txBody>
      </p:sp>
      <p:sp>
        <p:nvSpPr>
          <p:cNvPr id="3" name="Rectangle 2"/>
          <p:cNvSpPr>
            <a:spLocks noChangeArrowheads="1"/>
          </p:cNvSpPr>
          <p:nvPr/>
        </p:nvSpPr>
        <p:spPr bwMode="auto">
          <a:xfrm>
            <a:off x="1484243" y="-26504"/>
            <a:ext cx="1288493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文本框 6"/>
          <p:cNvSpPr txBox="1"/>
          <p:nvPr/>
        </p:nvSpPr>
        <p:spPr>
          <a:xfrm>
            <a:off x="685800" y="1236662"/>
            <a:ext cx="4108817" cy="369332"/>
          </a:xfrm>
          <a:prstGeom prst="rect">
            <a:avLst/>
          </a:prstGeom>
          <a:noFill/>
        </p:spPr>
        <p:txBody>
          <a:bodyPr wrap="none" rtlCol="0">
            <a:spAutoFit/>
          </a:bodyPr>
          <a:lstStyle/>
          <a:p>
            <a:r>
              <a:rPr kumimoji="1" lang="zh-CN" altLang="en-US" dirty="0" smtClean="0"/>
              <a:t>换一种熟悉的方式理解跳跃表查找过程</a:t>
            </a:r>
            <a:endParaRPr kumimoji="1" lang="zh-CN" altLang="en-US" dirty="0"/>
          </a:p>
        </p:txBody>
      </p:sp>
      <p:pic>
        <p:nvPicPr>
          <p:cNvPr id="1026" name="Picture 2" descr="ttps://hunter-image.oss-cn-beijing.aliyuncs.com/redis/skiplist/%E5%8D%95%E9%93%BE%E8%A1%A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 y="1605994"/>
            <a:ext cx="10270671" cy="1665515"/>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963385" y="3271509"/>
            <a:ext cx="3416320" cy="369332"/>
          </a:xfrm>
          <a:prstGeom prst="rect">
            <a:avLst/>
          </a:prstGeom>
          <a:noFill/>
        </p:spPr>
        <p:txBody>
          <a:bodyPr wrap="none" rtlCol="0">
            <a:spAutoFit/>
          </a:bodyPr>
          <a:lstStyle/>
          <a:p>
            <a:r>
              <a:rPr kumimoji="1" lang="zh-CN" altLang="en-US" dirty="0" smtClean="0"/>
              <a:t>提高查找效率，在链表上建索引</a:t>
            </a:r>
            <a:endParaRPr kumimoji="1" lang="zh-CN" altLang="en-US" dirty="0"/>
          </a:p>
        </p:txBody>
      </p:sp>
      <p:pic>
        <p:nvPicPr>
          <p:cNvPr id="1028" name="Picture 4" descr="ttps://hunter-image.oss-cn-beijing.aliyuncs.com/redis/skiplist/%E4%B8%80%E5%B1%82%E8%B7%B3%E8%B7%83%E8%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500" y="3478674"/>
            <a:ext cx="10270671" cy="2840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4206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a:stretch>
            <a:fillRect/>
          </a:stretch>
        </p:blipFill>
        <p:spPr>
          <a:xfrm>
            <a:off x="0" y="0"/>
            <a:ext cx="12192000" cy="979358"/>
          </a:xfrm>
          <a:prstGeom prst="rect">
            <a:avLst/>
          </a:prstGeom>
        </p:spPr>
      </p:pic>
      <p:pic>
        <p:nvPicPr>
          <p:cNvPr id="26" name="图片 25"/>
          <p:cNvPicPr>
            <a:picLocks noChangeAspect="1"/>
          </p:cNvPicPr>
          <p:nvPr/>
        </p:nvPicPr>
        <p:blipFill>
          <a:blip r:embed="rId4"/>
          <a:stretch>
            <a:fillRect/>
          </a:stretch>
        </p:blipFill>
        <p:spPr>
          <a:xfrm>
            <a:off x="10235498" y="300148"/>
            <a:ext cx="1415848" cy="373378"/>
          </a:xfrm>
          <a:prstGeom prst="rect">
            <a:avLst/>
          </a:prstGeom>
        </p:spPr>
      </p:pic>
      <p:sp>
        <p:nvSpPr>
          <p:cNvPr id="14" name="文本占位符 17">
            <a:extLst>
              <a:ext uri="{FF2B5EF4-FFF2-40B4-BE49-F238E27FC236}">
                <a16:creationId xmlns:a16="http://schemas.microsoft.com/office/drawing/2014/main" xmlns="" id="{D0757D5A-1299-F345-BF10-2287492CFBE1}"/>
              </a:ext>
            </a:extLst>
          </p:cNvPr>
          <p:cNvSpPr txBox="1">
            <a:spLocks/>
          </p:cNvSpPr>
          <p:nvPr/>
        </p:nvSpPr>
        <p:spPr>
          <a:xfrm>
            <a:off x="348952" y="257304"/>
            <a:ext cx="8203377" cy="6057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3200" dirty="0" err="1" smtClean="0">
                <a:solidFill>
                  <a:schemeClr val="bg1"/>
                </a:solidFill>
                <a:latin typeface="vivo type CN简 Regular" panose="02000500000000000000" pitchFamily="50" charset="-122"/>
                <a:ea typeface="vivo type CN简 Regular" panose="02000500000000000000" pitchFamily="50" charset="-122"/>
              </a:rPr>
              <a:t>Redis</a:t>
            </a:r>
            <a:r>
              <a:rPr kumimoji="1" lang="zh-CN" altLang="en-US" sz="3200" dirty="0" smtClean="0">
                <a:solidFill>
                  <a:schemeClr val="bg1"/>
                </a:solidFill>
                <a:latin typeface="vivo type CN简 Regular" panose="02000500000000000000" pitchFamily="50" charset="-122"/>
                <a:ea typeface="vivo type CN简 Regular" panose="02000500000000000000" pitchFamily="50" charset="-122"/>
              </a:rPr>
              <a:t>数据结构</a:t>
            </a:r>
            <a:r>
              <a:rPr kumimoji="1" lang="en-US" altLang="zh-CN" sz="3200" dirty="0" smtClean="0">
                <a:solidFill>
                  <a:schemeClr val="bg1"/>
                </a:solidFill>
                <a:latin typeface="vivo type CN简 Regular" panose="02000500000000000000" pitchFamily="50" charset="-122"/>
                <a:ea typeface="vivo type CN简 Regular" panose="02000500000000000000" pitchFamily="50" charset="-122"/>
              </a:rPr>
              <a:t>-</a:t>
            </a:r>
            <a:r>
              <a:rPr kumimoji="1" lang="zh-CN" altLang="en-US" sz="3200" dirty="0" smtClean="0">
                <a:solidFill>
                  <a:schemeClr val="bg1"/>
                </a:solidFill>
                <a:latin typeface="vivo type CN简 Regular" panose="02000500000000000000" pitchFamily="50" charset="-122"/>
                <a:ea typeface="vivo type CN简 Regular" panose="02000500000000000000" pitchFamily="50" charset="-122"/>
              </a:rPr>
              <a:t>跳跃表</a:t>
            </a:r>
            <a:endParaRPr kumimoji="1" lang="zh-CN" altLang="en-US" sz="3200" dirty="0">
              <a:solidFill>
                <a:schemeClr val="bg1"/>
              </a:solidFill>
              <a:latin typeface="vivo type CN简 Regular" panose="02000500000000000000" pitchFamily="50" charset="-122"/>
              <a:ea typeface="vivo type CN简 Regular" panose="02000500000000000000" pitchFamily="50" charset="-122"/>
            </a:endParaRPr>
          </a:p>
        </p:txBody>
      </p:sp>
      <p:sp>
        <p:nvSpPr>
          <p:cNvPr id="3" name="Rectangle 2"/>
          <p:cNvSpPr>
            <a:spLocks noChangeArrowheads="1"/>
          </p:cNvSpPr>
          <p:nvPr/>
        </p:nvSpPr>
        <p:spPr bwMode="auto">
          <a:xfrm>
            <a:off x="1484243" y="-26504"/>
            <a:ext cx="1288493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2050" name="Picture 2" descr="ttps://hunter-image.oss-cn-beijing.aliyuncs.com/redis/skiplist/%E4%BA%8C%E5%B1%82%E8%B7%B3%E8%B7%83%E8%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465" y="1714784"/>
            <a:ext cx="10548257" cy="3320577"/>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699413" y="1345452"/>
            <a:ext cx="1569660" cy="369332"/>
          </a:xfrm>
          <a:prstGeom prst="rect">
            <a:avLst/>
          </a:prstGeom>
          <a:noFill/>
        </p:spPr>
        <p:txBody>
          <a:bodyPr wrap="none" rtlCol="0">
            <a:spAutoFit/>
          </a:bodyPr>
          <a:lstStyle/>
          <a:p>
            <a:r>
              <a:rPr kumimoji="1" lang="zh-CN" altLang="en-US" dirty="0" smtClean="0"/>
              <a:t>在加一层索引</a:t>
            </a:r>
            <a:endParaRPr kumimoji="1" lang="zh-CN" altLang="en-US" dirty="0"/>
          </a:p>
        </p:txBody>
      </p:sp>
    </p:spTree>
    <p:extLst>
      <p:ext uri="{BB962C8B-B14F-4D97-AF65-F5344CB8AC3E}">
        <p14:creationId xmlns:p14="http://schemas.microsoft.com/office/powerpoint/2010/main" val="17248481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a:stretch>
            <a:fillRect/>
          </a:stretch>
        </p:blipFill>
        <p:spPr>
          <a:xfrm>
            <a:off x="0" y="0"/>
            <a:ext cx="12192000" cy="979358"/>
          </a:xfrm>
          <a:prstGeom prst="rect">
            <a:avLst/>
          </a:prstGeom>
        </p:spPr>
      </p:pic>
      <p:pic>
        <p:nvPicPr>
          <p:cNvPr id="26" name="图片 25"/>
          <p:cNvPicPr>
            <a:picLocks noChangeAspect="1"/>
          </p:cNvPicPr>
          <p:nvPr/>
        </p:nvPicPr>
        <p:blipFill>
          <a:blip r:embed="rId4"/>
          <a:stretch>
            <a:fillRect/>
          </a:stretch>
        </p:blipFill>
        <p:spPr>
          <a:xfrm>
            <a:off x="10235498" y="300148"/>
            <a:ext cx="1415848" cy="373378"/>
          </a:xfrm>
          <a:prstGeom prst="rect">
            <a:avLst/>
          </a:prstGeom>
        </p:spPr>
      </p:pic>
      <p:sp>
        <p:nvSpPr>
          <p:cNvPr id="14" name="文本占位符 17">
            <a:extLst>
              <a:ext uri="{FF2B5EF4-FFF2-40B4-BE49-F238E27FC236}">
                <a16:creationId xmlns:a16="http://schemas.microsoft.com/office/drawing/2014/main" xmlns="" id="{D0757D5A-1299-F345-BF10-2287492CFBE1}"/>
              </a:ext>
            </a:extLst>
          </p:cNvPr>
          <p:cNvSpPr txBox="1">
            <a:spLocks/>
          </p:cNvSpPr>
          <p:nvPr/>
        </p:nvSpPr>
        <p:spPr>
          <a:xfrm>
            <a:off x="348952" y="257304"/>
            <a:ext cx="8203377" cy="6057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3200" dirty="0" err="1" smtClean="0">
                <a:solidFill>
                  <a:schemeClr val="bg1"/>
                </a:solidFill>
                <a:latin typeface="vivo type CN简 Regular" panose="02000500000000000000" pitchFamily="50" charset="-122"/>
                <a:ea typeface="vivo type CN简 Regular" panose="02000500000000000000" pitchFamily="50" charset="-122"/>
              </a:rPr>
              <a:t>Redis</a:t>
            </a:r>
            <a:r>
              <a:rPr kumimoji="1" lang="zh-CN" altLang="en-US" sz="3200" dirty="0" smtClean="0">
                <a:solidFill>
                  <a:schemeClr val="bg1"/>
                </a:solidFill>
                <a:latin typeface="vivo type CN简 Regular" panose="02000500000000000000" pitchFamily="50" charset="-122"/>
                <a:ea typeface="vivo type CN简 Regular" panose="02000500000000000000" pitchFamily="50" charset="-122"/>
              </a:rPr>
              <a:t>数据结构</a:t>
            </a:r>
            <a:r>
              <a:rPr kumimoji="1" lang="en-US" altLang="zh-CN" sz="3200" dirty="0" smtClean="0">
                <a:solidFill>
                  <a:schemeClr val="bg1"/>
                </a:solidFill>
                <a:latin typeface="vivo type CN简 Regular" panose="02000500000000000000" pitchFamily="50" charset="-122"/>
                <a:ea typeface="vivo type CN简 Regular" panose="02000500000000000000" pitchFamily="50" charset="-122"/>
              </a:rPr>
              <a:t>-</a:t>
            </a:r>
            <a:r>
              <a:rPr kumimoji="1" lang="zh-CN" altLang="en-US" sz="3200" dirty="0" smtClean="0">
                <a:solidFill>
                  <a:schemeClr val="bg1"/>
                </a:solidFill>
                <a:latin typeface="vivo type CN简 Regular" panose="02000500000000000000" pitchFamily="50" charset="-122"/>
                <a:ea typeface="vivo type CN简 Regular" panose="02000500000000000000" pitchFamily="50" charset="-122"/>
              </a:rPr>
              <a:t>跳跃表</a:t>
            </a:r>
            <a:endParaRPr kumimoji="1" lang="zh-CN" altLang="en-US" sz="3200" dirty="0">
              <a:solidFill>
                <a:schemeClr val="bg1"/>
              </a:solidFill>
              <a:latin typeface="vivo type CN简 Regular" panose="02000500000000000000" pitchFamily="50" charset="-122"/>
              <a:ea typeface="vivo type CN简 Regular" panose="02000500000000000000" pitchFamily="50" charset="-122"/>
            </a:endParaRPr>
          </a:p>
        </p:txBody>
      </p:sp>
      <p:sp>
        <p:nvSpPr>
          <p:cNvPr id="3" name="Rectangle 2"/>
          <p:cNvSpPr>
            <a:spLocks noChangeArrowheads="1"/>
          </p:cNvSpPr>
          <p:nvPr/>
        </p:nvSpPr>
        <p:spPr bwMode="auto">
          <a:xfrm>
            <a:off x="1484243" y="-26504"/>
            <a:ext cx="1288493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 name="文本框 1"/>
          <p:cNvSpPr txBox="1"/>
          <p:nvPr/>
        </p:nvSpPr>
        <p:spPr>
          <a:xfrm>
            <a:off x="1045029" y="1600200"/>
            <a:ext cx="2340705" cy="369332"/>
          </a:xfrm>
          <a:prstGeom prst="rect">
            <a:avLst/>
          </a:prstGeom>
          <a:noFill/>
        </p:spPr>
        <p:txBody>
          <a:bodyPr wrap="none" rtlCol="0">
            <a:spAutoFit/>
          </a:bodyPr>
          <a:lstStyle/>
          <a:p>
            <a:r>
              <a:rPr kumimoji="1" lang="zh-CN" altLang="en-US" dirty="0" smtClean="0"/>
              <a:t>部分跳跃表的操作</a:t>
            </a:r>
            <a:r>
              <a:rPr kumimoji="1" lang="en-US" altLang="zh-CN" dirty="0" smtClean="0"/>
              <a:t>API</a:t>
            </a:r>
            <a:endParaRPr kumimoji="1" lang="zh-CN" altLang="en-US" dirty="0"/>
          </a:p>
        </p:txBody>
      </p:sp>
      <p:pic>
        <p:nvPicPr>
          <p:cNvPr id="5" name="图片 4"/>
          <p:cNvPicPr>
            <a:picLocks noChangeAspect="1"/>
          </p:cNvPicPr>
          <p:nvPr/>
        </p:nvPicPr>
        <p:blipFill>
          <a:blip r:embed="rId5"/>
          <a:stretch>
            <a:fillRect/>
          </a:stretch>
        </p:blipFill>
        <p:spPr>
          <a:xfrm>
            <a:off x="1045029" y="2155370"/>
            <a:ext cx="8148194" cy="3004459"/>
          </a:xfrm>
          <a:prstGeom prst="rect">
            <a:avLst/>
          </a:prstGeom>
        </p:spPr>
      </p:pic>
    </p:spTree>
    <p:extLst>
      <p:ext uri="{BB962C8B-B14F-4D97-AF65-F5344CB8AC3E}">
        <p14:creationId xmlns:p14="http://schemas.microsoft.com/office/powerpoint/2010/main" val="11307605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a:stretch>
            <a:fillRect/>
          </a:stretch>
        </p:blipFill>
        <p:spPr>
          <a:xfrm>
            <a:off x="0" y="0"/>
            <a:ext cx="12192000" cy="979358"/>
          </a:xfrm>
          <a:prstGeom prst="rect">
            <a:avLst/>
          </a:prstGeom>
        </p:spPr>
      </p:pic>
      <p:pic>
        <p:nvPicPr>
          <p:cNvPr id="26" name="图片 25"/>
          <p:cNvPicPr>
            <a:picLocks noChangeAspect="1"/>
          </p:cNvPicPr>
          <p:nvPr/>
        </p:nvPicPr>
        <p:blipFill>
          <a:blip r:embed="rId4"/>
          <a:stretch>
            <a:fillRect/>
          </a:stretch>
        </p:blipFill>
        <p:spPr>
          <a:xfrm>
            <a:off x="10235498" y="300148"/>
            <a:ext cx="1415848" cy="373378"/>
          </a:xfrm>
          <a:prstGeom prst="rect">
            <a:avLst/>
          </a:prstGeom>
        </p:spPr>
      </p:pic>
      <p:sp>
        <p:nvSpPr>
          <p:cNvPr id="14" name="文本占位符 17">
            <a:extLst>
              <a:ext uri="{FF2B5EF4-FFF2-40B4-BE49-F238E27FC236}">
                <a16:creationId xmlns:a16="http://schemas.microsoft.com/office/drawing/2014/main" xmlns="" id="{D0757D5A-1299-F345-BF10-2287492CFBE1}"/>
              </a:ext>
            </a:extLst>
          </p:cNvPr>
          <p:cNvSpPr txBox="1">
            <a:spLocks/>
          </p:cNvSpPr>
          <p:nvPr/>
        </p:nvSpPr>
        <p:spPr>
          <a:xfrm>
            <a:off x="348952" y="257304"/>
            <a:ext cx="8203377" cy="6057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3200" dirty="0" err="1" smtClean="0">
                <a:solidFill>
                  <a:schemeClr val="bg1"/>
                </a:solidFill>
                <a:latin typeface="vivo type CN简 Regular" panose="02000500000000000000" pitchFamily="50" charset="-122"/>
                <a:ea typeface="vivo type CN简 Regular" panose="02000500000000000000" pitchFamily="50" charset="-122"/>
              </a:rPr>
              <a:t>Redis</a:t>
            </a:r>
            <a:r>
              <a:rPr kumimoji="1" lang="zh-CN" altLang="en-US" sz="3200" dirty="0" smtClean="0">
                <a:solidFill>
                  <a:schemeClr val="bg1"/>
                </a:solidFill>
                <a:latin typeface="vivo type CN简 Regular" panose="02000500000000000000" pitchFamily="50" charset="-122"/>
                <a:ea typeface="vivo type CN简 Regular" panose="02000500000000000000" pitchFamily="50" charset="-122"/>
              </a:rPr>
              <a:t>数据结构</a:t>
            </a:r>
            <a:r>
              <a:rPr kumimoji="1" lang="en-US" altLang="zh-CN" sz="3200" dirty="0" smtClean="0">
                <a:solidFill>
                  <a:schemeClr val="bg1"/>
                </a:solidFill>
                <a:latin typeface="vivo type CN简 Regular" panose="02000500000000000000" pitchFamily="50" charset="-122"/>
                <a:ea typeface="vivo type CN简 Regular" panose="02000500000000000000" pitchFamily="50" charset="-122"/>
              </a:rPr>
              <a:t>-</a:t>
            </a:r>
            <a:r>
              <a:rPr kumimoji="1" lang="zh-CN" altLang="en-US" sz="3200" dirty="0" smtClean="0">
                <a:solidFill>
                  <a:schemeClr val="bg1"/>
                </a:solidFill>
                <a:latin typeface="vivo type CN简 Regular" panose="02000500000000000000" pitchFamily="50" charset="-122"/>
                <a:ea typeface="vivo type CN简 Regular" panose="02000500000000000000" pitchFamily="50" charset="-122"/>
              </a:rPr>
              <a:t>整数集合</a:t>
            </a:r>
            <a:endParaRPr kumimoji="1" lang="zh-CN" altLang="en-US" sz="3200" dirty="0">
              <a:solidFill>
                <a:schemeClr val="bg1"/>
              </a:solidFill>
              <a:latin typeface="vivo type CN简 Regular" panose="02000500000000000000" pitchFamily="50" charset="-122"/>
              <a:ea typeface="vivo type CN简 Regular" panose="02000500000000000000" pitchFamily="50" charset="-122"/>
            </a:endParaRPr>
          </a:p>
        </p:txBody>
      </p:sp>
      <p:sp>
        <p:nvSpPr>
          <p:cNvPr id="3" name="Rectangle 2"/>
          <p:cNvSpPr>
            <a:spLocks noChangeArrowheads="1"/>
          </p:cNvSpPr>
          <p:nvPr/>
        </p:nvSpPr>
        <p:spPr bwMode="auto">
          <a:xfrm>
            <a:off x="1484243" y="-26504"/>
            <a:ext cx="1288493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5" name="矩形 14"/>
          <p:cNvSpPr/>
          <p:nvPr/>
        </p:nvSpPr>
        <p:spPr>
          <a:xfrm>
            <a:off x="1296431" y="1161203"/>
            <a:ext cx="5901585" cy="1884618"/>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Contents</a:t>
            </a:r>
            <a:r>
              <a:rPr lang="zh-CN" altLang="en-US" sz="2000" dirty="0">
                <a:latin typeface="微软雅黑" panose="020B0503020204020204" pitchFamily="34" charset="-122"/>
                <a:ea typeface="微软雅黑" panose="020B0503020204020204" pitchFamily="34" charset="-122"/>
              </a:rPr>
              <a:t>数组从小到大排列，且不包含重复项</a:t>
            </a:r>
          </a:p>
          <a:p>
            <a:pPr marL="285750" indent="-285750">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Encoding</a:t>
            </a:r>
            <a:r>
              <a:rPr lang="zh-CN" altLang="en-US" sz="2000" dirty="0">
                <a:latin typeface="微软雅黑" panose="020B0503020204020204" pitchFamily="34" charset="-122"/>
                <a:ea typeface="微软雅黑" panose="020B0503020204020204" pitchFamily="34" charset="-122"/>
              </a:rPr>
              <a:t>取值范围</a:t>
            </a:r>
            <a:r>
              <a:rPr lang="en-US" altLang="zh-CN" sz="2000" dirty="0">
                <a:latin typeface="微软雅黑" panose="020B0503020204020204" pitchFamily="34" charset="-122"/>
                <a:ea typeface="微软雅黑" panose="020B0503020204020204" pitchFamily="34" charset="-122"/>
              </a:rPr>
              <a:t>INTSET_ENC_INT16(java short)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INTSET_ENC_INT32 (java </a:t>
            </a:r>
            <a:r>
              <a:rPr lang="en-US" altLang="zh-CN" sz="2000" dirty="0" err="1">
                <a:latin typeface="微软雅黑" panose="020B0503020204020204" pitchFamily="34" charset="-122"/>
                <a:ea typeface="微软雅黑" panose="020B0503020204020204" pitchFamily="34" charset="-122"/>
              </a:rPr>
              <a:t>int</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INTSET_ENC_INT64(java long)</a:t>
            </a:r>
          </a:p>
        </p:txBody>
      </p:sp>
      <p:pic>
        <p:nvPicPr>
          <p:cNvPr id="16" name="图片 15"/>
          <p:cNvPicPr>
            <a:picLocks noChangeAspect="1"/>
          </p:cNvPicPr>
          <p:nvPr/>
        </p:nvPicPr>
        <p:blipFill>
          <a:blip r:embed="rId5"/>
          <a:stretch>
            <a:fillRect/>
          </a:stretch>
        </p:blipFill>
        <p:spPr>
          <a:xfrm>
            <a:off x="2157565" y="3493389"/>
            <a:ext cx="2493067" cy="2358064"/>
          </a:xfrm>
          <a:prstGeom prst="rect">
            <a:avLst/>
          </a:prstGeom>
          <a:ln>
            <a:noFill/>
          </a:ln>
          <a:effectLst>
            <a:outerShdw blurRad="190500" algn="tl" rotWithShape="0">
              <a:srgbClr val="000000">
                <a:alpha val="70000"/>
              </a:srgbClr>
            </a:outerShdw>
          </a:effectLst>
        </p:spPr>
      </p:pic>
      <p:pic>
        <p:nvPicPr>
          <p:cNvPr id="17" name="图片 16"/>
          <p:cNvPicPr>
            <a:picLocks noChangeAspect="1"/>
          </p:cNvPicPr>
          <p:nvPr/>
        </p:nvPicPr>
        <p:blipFill>
          <a:blip r:embed="rId6"/>
          <a:stretch>
            <a:fillRect/>
          </a:stretch>
        </p:blipFill>
        <p:spPr>
          <a:xfrm>
            <a:off x="4986806" y="4415841"/>
            <a:ext cx="4228694" cy="1516540"/>
          </a:xfrm>
          <a:prstGeom prst="rect">
            <a:avLst/>
          </a:prstGeom>
        </p:spPr>
      </p:pic>
    </p:spTree>
    <p:extLst>
      <p:ext uri="{BB962C8B-B14F-4D97-AF65-F5344CB8AC3E}">
        <p14:creationId xmlns:p14="http://schemas.microsoft.com/office/powerpoint/2010/main" val="781048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a:stretch>
            <a:fillRect/>
          </a:stretch>
        </p:blipFill>
        <p:spPr>
          <a:xfrm>
            <a:off x="0" y="0"/>
            <a:ext cx="12192000" cy="979358"/>
          </a:xfrm>
          <a:prstGeom prst="rect">
            <a:avLst/>
          </a:prstGeom>
        </p:spPr>
      </p:pic>
      <p:pic>
        <p:nvPicPr>
          <p:cNvPr id="26" name="图片 25"/>
          <p:cNvPicPr>
            <a:picLocks noChangeAspect="1"/>
          </p:cNvPicPr>
          <p:nvPr/>
        </p:nvPicPr>
        <p:blipFill>
          <a:blip r:embed="rId4"/>
          <a:stretch>
            <a:fillRect/>
          </a:stretch>
        </p:blipFill>
        <p:spPr>
          <a:xfrm>
            <a:off x="10235498" y="300148"/>
            <a:ext cx="1415848" cy="373378"/>
          </a:xfrm>
          <a:prstGeom prst="rect">
            <a:avLst/>
          </a:prstGeom>
        </p:spPr>
      </p:pic>
      <p:sp>
        <p:nvSpPr>
          <p:cNvPr id="14" name="文本占位符 17">
            <a:extLst>
              <a:ext uri="{FF2B5EF4-FFF2-40B4-BE49-F238E27FC236}">
                <a16:creationId xmlns:a16="http://schemas.microsoft.com/office/drawing/2014/main" xmlns="" id="{D0757D5A-1299-F345-BF10-2287492CFBE1}"/>
              </a:ext>
            </a:extLst>
          </p:cNvPr>
          <p:cNvSpPr txBox="1">
            <a:spLocks/>
          </p:cNvSpPr>
          <p:nvPr/>
        </p:nvSpPr>
        <p:spPr>
          <a:xfrm>
            <a:off x="348952" y="257304"/>
            <a:ext cx="8203377" cy="6057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3200" dirty="0" err="1" smtClean="0">
                <a:solidFill>
                  <a:schemeClr val="bg1"/>
                </a:solidFill>
                <a:latin typeface="vivo type CN简 Regular" panose="02000500000000000000" pitchFamily="50" charset="-122"/>
                <a:ea typeface="vivo type CN简 Regular" panose="02000500000000000000" pitchFamily="50" charset="-122"/>
              </a:rPr>
              <a:t>Redis</a:t>
            </a:r>
            <a:r>
              <a:rPr kumimoji="1" lang="zh-CN" altLang="en-US" sz="3200" dirty="0" smtClean="0">
                <a:solidFill>
                  <a:schemeClr val="bg1"/>
                </a:solidFill>
                <a:latin typeface="vivo type CN简 Regular" panose="02000500000000000000" pitchFamily="50" charset="-122"/>
                <a:ea typeface="vivo type CN简 Regular" panose="02000500000000000000" pitchFamily="50" charset="-122"/>
              </a:rPr>
              <a:t>数据结构</a:t>
            </a:r>
            <a:r>
              <a:rPr kumimoji="1" lang="en-US" altLang="zh-CN" sz="3200" dirty="0" smtClean="0">
                <a:solidFill>
                  <a:schemeClr val="bg1"/>
                </a:solidFill>
                <a:latin typeface="vivo type CN简 Regular" panose="02000500000000000000" pitchFamily="50" charset="-122"/>
                <a:ea typeface="vivo type CN简 Regular" panose="02000500000000000000" pitchFamily="50" charset="-122"/>
              </a:rPr>
              <a:t>-</a:t>
            </a:r>
            <a:r>
              <a:rPr kumimoji="1" lang="zh-CN" altLang="en-US" sz="3200" dirty="0" smtClean="0">
                <a:solidFill>
                  <a:schemeClr val="bg1"/>
                </a:solidFill>
                <a:latin typeface="vivo type CN简 Regular" panose="02000500000000000000" pitchFamily="50" charset="-122"/>
                <a:ea typeface="vivo type CN简 Regular" panose="02000500000000000000" pitchFamily="50" charset="-122"/>
              </a:rPr>
              <a:t>整数集合</a:t>
            </a:r>
            <a:endParaRPr kumimoji="1" lang="zh-CN" altLang="en-US" sz="3200" dirty="0">
              <a:solidFill>
                <a:schemeClr val="bg1"/>
              </a:solidFill>
              <a:latin typeface="vivo type CN简 Regular" panose="02000500000000000000" pitchFamily="50" charset="-122"/>
              <a:ea typeface="vivo type CN简 Regular" panose="02000500000000000000" pitchFamily="50" charset="-122"/>
            </a:endParaRPr>
          </a:p>
        </p:txBody>
      </p:sp>
      <p:sp>
        <p:nvSpPr>
          <p:cNvPr id="3" name="Rectangle 2"/>
          <p:cNvSpPr>
            <a:spLocks noChangeArrowheads="1"/>
          </p:cNvSpPr>
          <p:nvPr/>
        </p:nvSpPr>
        <p:spPr bwMode="auto">
          <a:xfrm>
            <a:off x="1484243" y="-26504"/>
            <a:ext cx="1288493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 name="文本框 1"/>
          <p:cNvSpPr txBox="1"/>
          <p:nvPr/>
        </p:nvSpPr>
        <p:spPr>
          <a:xfrm>
            <a:off x="473529" y="1404257"/>
            <a:ext cx="1854995" cy="369332"/>
          </a:xfrm>
          <a:prstGeom prst="rect">
            <a:avLst/>
          </a:prstGeom>
          <a:noFill/>
        </p:spPr>
        <p:txBody>
          <a:bodyPr wrap="none" rtlCol="0">
            <a:spAutoFit/>
          </a:bodyPr>
          <a:lstStyle/>
          <a:p>
            <a:r>
              <a:rPr kumimoji="1" lang="zh-CN" altLang="en-US" dirty="0" smtClean="0"/>
              <a:t>整数集合部分</a:t>
            </a:r>
            <a:r>
              <a:rPr kumimoji="1" lang="en-US" altLang="zh-CN" dirty="0" err="1" smtClean="0"/>
              <a:t>pai</a:t>
            </a:r>
            <a:endParaRPr kumimoji="1" lang="zh-CN" altLang="en-US" dirty="0"/>
          </a:p>
        </p:txBody>
      </p:sp>
      <p:pic>
        <p:nvPicPr>
          <p:cNvPr id="4" name="图片 3"/>
          <p:cNvPicPr>
            <a:picLocks noChangeAspect="1"/>
          </p:cNvPicPr>
          <p:nvPr/>
        </p:nvPicPr>
        <p:blipFill>
          <a:blip r:embed="rId5"/>
          <a:stretch>
            <a:fillRect/>
          </a:stretch>
        </p:blipFill>
        <p:spPr>
          <a:xfrm>
            <a:off x="473529" y="2041072"/>
            <a:ext cx="9863476" cy="2872153"/>
          </a:xfrm>
          <a:prstGeom prst="rect">
            <a:avLst/>
          </a:prstGeom>
        </p:spPr>
      </p:pic>
    </p:spTree>
    <p:extLst>
      <p:ext uri="{BB962C8B-B14F-4D97-AF65-F5344CB8AC3E}">
        <p14:creationId xmlns:p14="http://schemas.microsoft.com/office/powerpoint/2010/main" val="15473568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a:stretch>
            <a:fillRect/>
          </a:stretch>
        </p:blipFill>
        <p:spPr>
          <a:xfrm>
            <a:off x="0" y="0"/>
            <a:ext cx="12192000" cy="979358"/>
          </a:xfrm>
          <a:prstGeom prst="rect">
            <a:avLst/>
          </a:prstGeom>
        </p:spPr>
      </p:pic>
      <p:pic>
        <p:nvPicPr>
          <p:cNvPr id="26" name="图片 25"/>
          <p:cNvPicPr>
            <a:picLocks noChangeAspect="1"/>
          </p:cNvPicPr>
          <p:nvPr/>
        </p:nvPicPr>
        <p:blipFill>
          <a:blip r:embed="rId4"/>
          <a:stretch>
            <a:fillRect/>
          </a:stretch>
        </p:blipFill>
        <p:spPr>
          <a:xfrm>
            <a:off x="10235498" y="300148"/>
            <a:ext cx="1415848" cy="373378"/>
          </a:xfrm>
          <a:prstGeom prst="rect">
            <a:avLst/>
          </a:prstGeom>
        </p:spPr>
      </p:pic>
      <p:sp>
        <p:nvSpPr>
          <p:cNvPr id="14" name="文本占位符 17">
            <a:extLst>
              <a:ext uri="{FF2B5EF4-FFF2-40B4-BE49-F238E27FC236}">
                <a16:creationId xmlns:a16="http://schemas.microsoft.com/office/drawing/2014/main" xmlns="" id="{D0757D5A-1299-F345-BF10-2287492CFBE1}"/>
              </a:ext>
            </a:extLst>
          </p:cNvPr>
          <p:cNvSpPr txBox="1">
            <a:spLocks/>
          </p:cNvSpPr>
          <p:nvPr/>
        </p:nvSpPr>
        <p:spPr>
          <a:xfrm>
            <a:off x="348952" y="257304"/>
            <a:ext cx="8203377" cy="6057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3200" dirty="0" err="1" smtClean="0">
                <a:solidFill>
                  <a:schemeClr val="bg1"/>
                </a:solidFill>
                <a:latin typeface="vivo type CN简 Regular" panose="02000500000000000000" pitchFamily="50" charset="-122"/>
                <a:ea typeface="vivo type CN简 Regular" panose="02000500000000000000" pitchFamily="50" charset="-122"/>
              </a:rPr>
              <a:t>Redis</a:t>
            </a:r>
            <a:r>
              <a:rPr kumimoji="1" lang="zh-CN" altLang="en-US" sz="3200" dirty="0" smtClean="0">
                <a:solidFill>
                  <a:schemeClr val="bg1"/>
                </a:solidFill>
                <a:latin typeface="vivo type CN简 Regular" panose="02000500000000000000" pitchFamily="50" charset="-122"/>
                <a:ea typeface="vivo type CN简 Regular" panose="02000500000000000000" pitchFamily="50" charset="-122"/>
              </a:rPr>
              <a:t>数据结构</a:t>
            </a:r>
            <a:r>
              <a:rPr kumimoji="1" lang="en-US" altLang="zh-CN" sz="3200" dirty="0" smtClean="0">
                <a:solidFill>
                  <a:schemeClr val="bg1"/>
                </a:solidFill>
                <a:latin typeface="vivo type CN简 Regular" panose="02000500000000000000" pitchFamily="50" charset="-122"/>
                <a:ea typeface="vivo type CN简 Regular" panose="02000500000000000000" pitchFamily="50" charset="-122"/>
              </a:rPr>
              <a:t>-</a:t>
            </a:r>
            <a:r>
              <a:rPr kumimoji="1" lang="zh-CN" altLang="en-US" sz="3200" dirty="0" smtClean="0">
                <a:solidFill>
                  <a:schemeClr val="bg1"/>
                </a:solidFill>
                <a:latin typeface="vivo type CN简 Regular" panose="02000500000000000000" pitchFamily="50" charset="-122"/>
                <a:ea typeface="vivo type CN简 Regular" panose="02000500000000000000" pitchFamily="50" charset="-122"/>
              </a:rPr>
              <a:t>压缩列表</a:t>
            </a:r>
            <a:endParaRPr kumimoji="1" lang="zh-CN" altLang="en-US" sz="3200" dirty="0">
              <a:solidFill>
                <a:schemeClr val="bg1"/>
              </a:solidFill>
              <a:latin typeface="vivo type CN简 Regular" panose="02000500000000000000" pitchFamily="50" charset="-122"/>
              <a:ea typeface="vivo type CN简 Regular" panose="02000500000000000000" pitchFamily="50" charset="-122"/>
            </a:endParaRPr>
          </a:p>
        </p:txBody>
      </p:sp>
      <p:sp>
        <p:nvSpPr>
          <p:cNvPr id="3" name="Rectangle 2"/>
          <p:cNvSpPr>
            <a:spLocks noChangeArrowheads="1"/>
          </p:cNvSpPr>
          <p:nvPr/>
        </p:nvSpPr>
        <p:spPr bwMode="auto">
          <a:xfrm>
            <a:off x="1484243" y="-26504"/>
            <a:ext cx="1288493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矩形 8"/>
          <p:cNvSpPr/>
          <p:nvPr/>
        </p:nvSpPr>
        <p:spPr>
          <a:xfrm>
            <a:off x="1296432" y="1161203"/>
            <a:ext cx="2760664" cy="4247317"/>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为节约内存而开发</a:t>
            </a: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每个</a:t>
            </a:r>
            <a:r>
              <a:rPr lang="en-US" altLang="zh-CN" sz="2000" dirty="0">
                <a:latin typeface="微软雅黑" panose="020B0503020204020204" pitchFamily="34" charset="-122"/>
                <a:ea typeface="微软雅黑" panose="020B0503020204020204" pitchFamily="34" charset="-122"/>
              </a:rPr>
              <a:t>entry</a:t>
            </a:r>
            <a:r>
              <a:rPr lang="zh-CN" altLang="en-US" sz="2000" dirty="0">
                <a:latin typeface="微软雅黑" panose="020B0503020204020204" pitchFamily="34" charset="-122"/>
                <a:ea typeface="微软雅黑" panose="020B0503020204020204" pitchFamily="34" charset="-122"/>
              </a:rPr>
              <a:t>可以保存一个字节数组或者一个整数</a:t>
            </a:r>
            <a:r>
              <a:rPr lang="zh-CN" altLang="en-US" sz="2000" dirty="0" smtClean="0">
                <a:latin typeface="微软雅黑" panose="020B0503020204020204" pitchFamily="34" charset="-122"/>
                <a:ea typeface="微软雅黑" panose="020B0503020204020204" pitchFamily="34" charset="-122"/>
              </a:rPr>
              <a:t>值</a:t>
            </a:r>
            <a:endParaRPr lang="en-US" altLang="zh-CN" sz="2000" dirty="0" smtClean="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连锁更新，新增一个节点或者删除一个节点都可能导致连锁更新</a:t>
            </a:r>
          </a:p>
          <a:p>
            <a:pPr marL="285750" indent="-285750">
              <a:lnSpc>
                <a:spcPct val="150000"/>
              </a:lnSpc>
              <a:buFont typeface="Arial" panose="020B0604020202020204" pitchFamily="34" charset="0"/>
              <a:buChar char="•"/>
            </a:pPr>
            <a:endParaRPr lang="zh-CN" altLang="en-US" sz="2000"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5"/>
          <a:stretch>
            <a:fillRect/>
          </a:stretch>
        </p:blipFill>
        <p:spPr>
          <a:xfrm>
            <a:off x="4225445" y="4428567"/>
            <a:ext cx="5398371" cy="1741790"/>
          </a:xfrm>
          <a:prstGeom prst="rect">
            <a:avLst/>
          </a:prstGeom>
          <a:ln>
            <a:noFill/>
          </a:ln>
          <a:effectLst>
            <a:outerShdw blurRad="190500" algn="tl" rotWithShape="0">
              <a:srgbClr val="000000">
                <a:alpha val="70000"/>
              </a:srgbClr>
            </a:outerShdw>
          </a:effectLst>
        </p:spPr>
      </p:pic>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60910" y="1159097"/>
            <a:ext cx="5006161" cy="1090149"/>
          </a:xfrm>
          <a:prstGeom prst="rect">
            <a:avLst/>
          </a:prstGeom>
        </p:spPr>
      </p:pic>
      <p:pic>
        <p:nvPicPr>
          <p:cNvPr id="12" name="图片 11"/>
          <p:cNvPicPr>
            <a:picLocks noChangeAspect="1"/>
          </p:cNvPicPr>
          <p:nvPr/>
        </p:nvPicPr>
        <p:blipFill>
          <a:blip r:embed="rId7"/>
          <a:stretch>
            <a:fillRect/>
          </a:stretch>
        </p:blipFill>
        <p:spPr>
          <a:xfrm>
            <a:off x="4217735" y="2285922"/>
            <a:ext cx="5406082" cy="192055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985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a:stretch>
            <a:fillRect/>
          </a:stretch>
        </p:blipFill>
        <p:spPr>
          <a:xfrm>
            <a:off x="0" y="0"/>
            <a:ext cx="12192000" cy="979358"/>
          </a:xfrm>
          <a:prstGeom prst="rect">
            <a:avLst/>
          </a:prstGeom>
        </p:spPr>
      </p:pic>
      <p:pic>
        <p:nvPicPr>
          <p:cNvPr id="26" name="图片 25"/>
          <p:cNvPicPr>
            <a:picLocks noChangeAspect="1"/>
          </p:cNvPicPr>
          <p:nvPr/>
        </p:nvPicPr>
        <p:blipFill>
          <a:blip r:embed="rId4"/>
          <a:stretch>
            <a:fillRect/>
          </a:stretch>
        </p:blipFill>
        <p:spPr>
          <a:xfrm>
            <a:off x="10235498" y="300148"/>
            <a:ext cx="1415848" cy="373378"/>
          </a:xfrm>
          <a:prstGeom prst="rect">
            <a:avLst/>
          </a:prstGeom>
        </p:spPr>
      </p:pic>
      <p:sp>
        <p:nvSpPr>
          <p:cNvPr id="14" name="文本占位符 17">
            <a:extLst>
              <a:ext uri="{FF2B5EF4-FFF2-40B4-BE49-F238E27FC236}">
                <a16:creationId xmlns:a16="http://schemas.microsoft.com/office/drawing/2014/main" xmlns="" id="{D0757D5A-1299-F345-BF10-2287492CFBE1}"/>
              </a:ext>
            </a:extLst>
          </p:cNvPr>
          <p:cNvSpPr txBox="1">
            <a:spLocks/>
          </p:cNvSpPr>
          <p:nvPr/>
        </p:nvSpPr>
        <p:spPr>
          <a:xfrm>
            <a:off x="348952" y="257304"/>
            <a:ext cx="8203377" cy="6057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3200" dirty="0" err="1" smtClean="0">
                <a:solidFill>
                  <a:schemeClr val="bg1"/>
                </a:solidFill>
                <a:latin typeface="vivo type CN简 Regular" panose="02000500000000000000" pitchFamily="50" charset="-122"/>
                <a:ea typeface="vivo type CN简 Regular" panose="02000500000000000000" pitchFamily="50" charset="-122"/>
              </a:rPr>
              <a:t>Redis</a:t>
            </a:r>
            <a:r>
              <a:rPr kumimoji="1" lang="zh-CN" altLang="en-US" sz="3200" dirty="0" smtClean="0">
                <a:solidFill>
                  <a:schemeClr val="bg1"/>
                </a:solidFill>
                <a:latin typeface="vivo type CN简 Regular" panose="02000500000000000000" pitchFamily="50" charset="-122"/>
                <a:ea typeface="vivo type CN简 Regular" panose="02000500000000000000" pitchFamily="50" charset="-122"/>
              </a:rPr>
              <a:t>数据结构</a:t>
            </a:r>
            <a:r>
              <a:rPr kumimoji="1" lang="en-US" altLang="zh-CN" sz="3200" dirty="0" smtClean="0">
                <a:solidFill>
                  <a:schemeClr val="bg1"/>
                </a:solidFill>
                <a:latin typeface="vivo type CN简 Regular" panose="02000500000000000000" pitchFamily="50" charset="-122"/>
                <a:ea typeface="vivo type CN简 Regular" panose="02000500000000000000" pitchFamily="50" charset="-122"/>
              </a:rPr>
              <a:t>-</a:t>
            </a:r>
            <a:r>
              <a:rPr kumimoji="1" lang="zh-CN" altLang="en-US" sz="3200" dirty="0" smtClean="0">
                <a:solidFill>
                  <a:schemeClr val="bg1"/>
                </a:solidFill>
                <a:latin typeface="vivo type CN简 Regular" panose="02000500000000000000" pitchFamily="50" charset="-122"/>
                <a:ea typeface="vivo type CN简 Regular" panose="02000500000000000000" pitchFamily="50" charset="-122"/>
              </a:rPr>
              <a:t>压缩列表节点</a:t>
            </a:r>
            <a:endParaRPr kumimoji="1" lang="zh-CN" altLang="en-US" sz="3200" dirty="0">
              <a:solidFill>
                <a:schemeClr val="bg1"/>
              </a:solidFill>
              <a:latin typeface="vivo type CN简 Regular" panose="02000500000000000000" pitchFamily="50" charset="-122"/>
              <a:ea typeface="vivo type CN简 Regular" panose="02000500000000000000" pitchFamily="50" charset="-122"/>
            </a:endParaRPr>
          </a:p>
        </p:txBody>
      </p:sp>
      <p:sp>
        <p:nvSpPr>
          <p:cNvPr id="3" name="Rectangle 2"/>
          <p:cNvSpPr>
            <a:spLocks noChangeArrowheads="1"/>
          </p:cNvSpPr>
          <p:nvPr/>
        </p:nvSpPr>
        <p:spPr bwMode="auto">
          <a:xfrm>
            <a:off x="1484243" y="-26504"/>
            <a:ext cx="1288493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0155" y="3777612"/>
            <a:ext cx="3470179" cy="1059318"/>
          </a:xfrm>
          <a:prstGeom prst="rect">
            <a:avLst/>
          </a:prstGeom>
        </p:spPr>
      </p:pic>
      <p:pic>
        <p:nvPicPr>
          <p:cNvPr id="16" name="图片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2980" y="3777612"/>
            <a:ext cx="6195929" cy="2890286"/>
          </a:xfrm>
          <a:prstGeom prst="rect">
            <a:avLst/>
          </a:prstGeom>
          <a:ln>
            <a:noFill/>
          </a:ln>
          <a:effectLst>
            <a:outerShdw blurRad="190500" algn="tl" rotWithShape="0">
              <a:srgbClr val="000000">
                <a:alpha val="70000"/>
              </a:srgbClr>
            </a:outerShdw>
          </a:effectLst>
        </p:spPr>
      </p:pic>
      <p:pic>
        <p:nvPicPr>
          <p:cNvPr id="17" name="图片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20155" y="4863060"/>
            <a:ext cx="3110484" cy="988036"/>
          </a:xfrm>
          <a:prstGeom prst="rect">
            <a:avLst/>
          </a:prstGeom>
        </p:spPr>
      </p:pic>
      <p:pic>
        <p:nvPicPr>
          <p:cNvPr id="18" name="图片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20155" y="5877226"/>
            <a:ext cx="2604961" cy="919040"/>
          </a:xfrm>
          <a:prstGeom prst="rect">
            <a:avLst/>
          </a:prstGeom>
        </p:spPr>
      </p:pic>
      <p:sp>
        <p:nvSpPr>
          <p:cNvPr id="19" name="矩形 18"/>
          <p:cNvSpPr/>
          <p:nvPr/>
        </p:nvSpPr>
        <p:spPr>
          <a:xfrm>
            <a:off x="842980" y="889160"/>
            <a:ext cx="9960454" cy="2862322"/>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字节数组可以是</a:t>
            </a:r>
            <a:r>
              <a:rPr lang="zh-CN" altLang="en-US" sz="2000" dirty="0" smtClean="0">
                <a:latin typeface="微软雅黑" panose="020B0503020204020204" pitchFamily="34" charset="-122"/>
                <a:ea typeface="微软雅黑" panose="020B0503020204020204" pitchFamily="34" charset="-122"/>
              </a:rPr>
              <a:t>长度小于等于</a:t>
            </a:r>
            <a:r>
              <a:rPr lang="en-US" altLang="zh-CN" sz="2000" dirty="0" smtClean="0">
                <a:latin typeface="微软雅黑" panose="020B0503020204020204" pitchFamily="34" charset="-122"/>
                <a:ea typeface="微软雅黑" panose="020B0503020204020204" pitchFamily="34" charset="-122"/>
              </a:rPr>
              <a:t>63(6</a:t>
            </a:r>
            <a:r>
              <a:rPr lang="zh-CN" altLang="en-US" sz="2000" dirty="0" smtClean="0">
                <a:latin typeface="微软雅黑" panose="020B0503020204020204" pitchFamily="34" charset="-122"/>
                <a:ea typeface="微软雅黑" panose="020B0503020204020204" pitchFamily="34" charset="-122"/>
              </a:rPr>
              <a:t>次方</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字节</a:t>
            </a:r>
            <a:r>
              <a:rPr lang="zh-CN" altLang="en-US" sz="2000" dirty="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16383(14</a:t>
            </a:r>
            <a:r>
              <a:rPr lang="zh-CN" altLang="en-US" sz="2000" dirty="0" smtClean="0">
                <a:latin typeface="微软雅黑" panose="020B0503020204020204" pitchFamily="34" charset="-122"/>
                <a:ea typeface="微软雅黑" panose="020B0503020204020204" pitchFamily="34" charset="-122"/>
              </a:rPr>
              <a:t>次方</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字节</a:t>
            </a:r>
            <a:r>
              <a:rPr lang="zh-CN" altLang="en-US" sz="2000" dirty="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4294967295(32</a:t>
            </a:r>
            <a:r>
              <a:rPr lang="zh-CN" altLang="en-US" sz="2000" dirty="0" smtClean="0">
                <a:latin typeface="微软雅黑" panose="020B0503020204020204" pitchFamily="34" charset="-122"/>
                <a:ea typeface="微软雅黑" panose="020B0503020204020204" pitchFamily="34" charset="-122"/>
              </a:rPr>
              <a:t>次方</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字节</a:t>
            </a:r>
            <a:r>
              <a:rPr lang="zh-CN" altLang="en-US" sz="2000" dirty="0">
                <a:latin typeface="微软雅黑" panose="020B0503020204020204" pitchFamily="34" charset="-122"/>
                <a:ea typeface="微软雅黑" panose="020B0503020204020204" pitchFamily="34" charset="-122"/>
              </a:rPr>
              <a:t>任意一种</a:t>
            </a: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整数值可以是</a:t>
            </a:r>
            <a:r>
              <a:rPr lang="en-US" altLang="zh-CN" sz="2000" dirty="0">
                <a:latin typeface="微软雅黑" panose="020B0503020204020204" pitchFamily="34" charset="-122"/>
                <a:ea typeface="微软雅黑" panose="020B0503020204020204" pitchFamily="34" charset="-122"/>
              </a:rPr>
              <a:t>4</a:t>
            </a:r>
            <a:r>
              <a:rPr lang="zh-CN" altLang="en-US" sz="2000" dirty="0" smtClean="0">
                <a:latin typeface="微软雅黑" panose="020B0503020204020204" pitchFamily="34" charset="-122"/>
                <a:ea typeface="微软雅黑" panose="020B0503020204020204" pitchFamily="34" charset="-122"/>
              </a:rPr>
              <a:t>位无</a:t>
            </a:r>
            <a:r>
              <a:rPr lang="zh-CN" altLang="en-US" sz="2000" dirty="0">
                <a:latin typeface="微软雅黑" panose="020B0503020204020204" pitchFamily="34" charset="-122"/>
                <a:ea typeface="微软雅黑" panose="020B0503020204020204" pitchFamily="34" charset="-122"/>
              </a:rPr>
              <a:t>符号，</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字节有符号，</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字节有符号，</a:t>
            </a:r>
            <a:r>
              <a:rPr lang="en-US" altLang="zh-CN" sz="2000" dirty="0">
                <a:latin typeface="微软雅黑" panose="020B0503020204020204" pitchFamily="34" charset="-122"/>
                <a:ea typeface="微软雅黑" panose="020B0503020204020204" pitchFamily="34" charset="-122"/>
              </a:rPr>
              <a:t>int_16</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int_32</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int_64</a:t>
            </a:r>
            <a:r>
              <a:rPr lang="zh-CN" altLang="en-US" sz="2000" dirty="0">
                <a:latin typeface="微软雅黑" panose="020B0503020204020204" pitchFamily="34" charset="-122"/>
                <a:ea typeface="微软雅黑" panose="020B0503020204020204" pitchFamily="34" charset="-122"/>
              </a:rPr>
              <a:t>任意一种</a:t>
            </a: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前一节点长度小于</a:t>
            </a:r>
            <a:r>
              <a:rPr lang="en-US" altLang="zh-CN" sz="2000" dirty="0">
                <a:latin typeface="微软雅黑" panose="020B0503020204020204" pitchFamily="34" charset="-122"/>
                <a:ea typeface="微软雅黑" panose="020B0503020204020204" pitchFamily="34" charset="-122"/>
              </a:rPr>
              <a:t>254</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previous_entry_length</a:t>
            </a:r>
            <a:r>
              <a:rPr lang="zh-CN" altLang="en-US" sz="2000" dirty="0">
                <a:latin typeface="微软雅黑" panose="020B0503020204020204" pitchFamily="34" charset="-122"/>
                <a:ea typeface="微软雅黑" panose="020B0503020204020204" pitchFamily="34" charset="-122"/>
              </a:rPr>
              <a:t>长度</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字节，否则</a:t>
            </a:r>
            <a:r>
              <a:rPr lang="en-US" altLang="zh-CN" sz="2000" dirty="0">
                <a:latin typeface="微软雅黑" panose="020B0503020204020204" pitchFamily="34" charset="-122"/>
                <a:ea typeface="微软雅黑" panose="020B0503020204020204" pitchFamily="34" charset="-122"/>
              </a:rPr>
              <a:t>5</a:t>
            </a:r>
            <a:r>
              <a:rPr lang="zh-CN" altLang="en-US" sz="2000" dirty="0">
                <a:latin typeface="微软雅黑" panose="020B0503020204020204" pitchFamily="34" charset="-122"/>
                <a:ea typeface="微软雅黑" panose="020B0503020204020204" pitchFamily="34" charset="-122"/>
              </a:rPr>
              <a:t>字节，第一个字节固定</a:t>
            </a:r>
            <a:r>
              <a:rPr lang="en-US" altLang="zh-CN" sz="2000" dirty="0" smtClean="0">
                <a:latin typeface="微软雅黑" panose="020B0503020204020204" pitchFamily="34" charset="-122"/>
                <a:ea typeface="微软雅黑" panose="020B0503020204020204" pitchFamily="34" charset="-122"/>
              </a:rPr>
              <a:t>0XFE(254)</a:t>
            </a:r>
            <a:r>
              <a:rPr lang="zh-CN" altLang="en-US" sz="2000" dirty="0" smtClean="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后</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字节保存前一节点长度，该字段用来从表尾向表头回溯</a:t>
            </a:r>
          </a:p>
        </p:txBody>
      </p:sp>
    </p:spTree>
    <p:extLst>
      <p:ext uri="{BB962C8B-B14F-4D97-AF65-F5344CB8AC3E}">
        <p14:creationId xmlns:p14="http://schemas.microsoft.com/office/powerpoint/2010/main" val="1927021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a:stretch>
            <a:fillRect/>
          </a:stretch>
        </p:blipFill>
        <p:spPr>
          <a:xfrm>
            <a:off x="0" y="0"/>
            <a:ext cx="12192000" cy="979358"/>
          </a:xfrm>
          <a:prstGeom prst="rect">
            <a:avLst/>
          </a:prstGeom>
        </p:spPr>
      </p:pic>
      <p:pic>
        <p:nvPicPr>
          <p:cNvPr id="26" name="图片 25"/>
          <p:cNvPicPr>
            <a:picLocks noChangeAspect="1"/>
          </p:cNvPicPr>
          <p:nvPr/>
        </p:nvPicPr>
        <p:blipFill>
          <a:blip r:embed="rId4"/>
          <a:stretch>
            <a:fillRect/>
          </a:stretch>
        </p:blipFill>
        <p:spPr>
          <a:xfrm>
            <a:off x="10235498" y="300148"/>
            <a:ext cx="1415848" cy="373378"/>
          </a:xfrm>
          <a:prstGeom prst="rect">
            <a:avLst/>
          </a:prstGeom>
        </p:spPr>
      </p:pic>
      <p:sp>
        <p:nvSpPr>
          <p:cNvPr id="14" name="文本占位符 17">
            <a:extLst>
              <a:ext uri="{FF2B5EF4-FFF2-40B4-BE49-F238E27FC236}">
                <a16:creationId xmlns:a16="http://schemas.microsoft.com/office/drawing/2014/main" xmlns="" id="{D0757D5A-1299-F345-BF10-2287492CFBE1}"/>
              </a:ext>
            </a:extLst>
          </p:cNvPr>
          <p:cNvSpPr txBox="1">
            <a:spLocks/>
          </p:cNvSpPr>
          <p:nvPr/>
        </p:nvSpPr>
        <p:spPr>
          <a:xfrm>
            <a:off x="348952" y="257304"/>
            <a:ext cx="8203377" cy="6057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3200" dirty="0" err="1" smtClean="0">
                <a:solidFill>
                  <a:schemeClr val="bg1"/>
                </a:solidFill>
                <a:latin typeface="vivo type CN简 Regular" panose="02000500000000000000" pitchFamily="50" charset="-122"/>
                <a:ea typeface="vivo type CN简 Regular" panose="02000500000000000000" pitchFamily="50" charset="-122"/>
              </a:rPr>
              <a:t>Redis</a:t>
            </a:r>
            <a:r>
              <a:rPr kumimoji="1" lang="zh-CN" altLang="en-US" sz="3200" dirty="0" smtClean="0">
                <a:solidFill>
                  <a:schemeClr val="bg1"/>
                </a:solidFill>
                <a:latin typeface="vivo type CN简 Regular" panose="02000500000000000000" pitchFamily="50" charset="-122"/>
                <a:ea typeface="vivo type CN简 Regular" panose="02000500000000000000" pitchFamily="50" charset="-122"/>
              </a:rPr>
              <a:t>数据结构</a:t>
            </a:r>
            <a:r>
              <a:rPr kumimoji="1" lang="en-US" altLang="zh-CN" sz="3200" dirty="0" smtClean="0">
                <a:solidFill>
                  <a:schemeClr val="bg1"/>
                </a:solidFill>
                <a:latin typeface="vivo type CN简 Regular" panose="02000500000000000000" pitchFamily="50" charset="-122"/>
                <a:ea typeface="vivo type CN简 Regular" panose="02000500000000000000" pitchFamily="50" charset="-122"/>
              </a:rPr>
              <a:t>-</a:t>
            </a:r>
            <a:r>
              <a:rPr kumimoji="1" lang="zh-CN" altLang="en-US" sz="3200" dirty="0" smtClean="0">
                <a:solidFill>
                  <a:schemeClr val="bg1"/>
                </a:solidFill>
                <a:latin typeface="vivo type CN简 Regular" panose="02000500000000000000" pitchFamily="50" charset="-122"/>
                <a:ea typeface="vivo type CN简 Regular" panose="02000500000000000000" pitchFamily="50" charset="-122"/>
              </a:rPr>
              <a:t>压缩列表</a:t>
            </a:r>
            <a:endParaRPr kumimoji="1" lang="zh-CN" altLang="en-US" sz="3200" dirty="0">
              <a:solidFill>
                <a:schemeClr val="bg1"/>
              </a:solidFill>
              <a:latin typeface="vivo type CN简 Regular" panose="02000500000000000000" pitchFamily="50" charset="-122"/>
              <a:ea typeface="vivo type CN简 Regular" panose="02000500000000000000" pitchFamily="50" charset="-122"/>
            </a:endParaRPr>
          </a:p>
        </p:txBody>
      </p:sp>
      <p:sp>
        <p:nvSpPr>
          <p:cNvPr id="3" name="Rectangle 2"/>
          <p:cNvSpPr>
            <a:spLocks noChangeArrowheads="1"/>
          </p:cNvSpPr>
          <p:nvPr/>
        </p:nvSpPr>
        <p:spPr bwMode="auto">
          <a:xfrm>
            <a:off x="1484243" y="-26504"/>
            <a:ext cx="1288493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 name="文本框 1"/>
          <p:cNvSpPr txBox="1"/>
          <p:nvPr/>
        </p:nvSpPr>
        <p:spPr>
          <a:xfrm>
            <a:off x="816429" y="1289957"/>
            <a:ext cx="11408379" cy="1754326"/>
          </a:xfrm>
          <a:prstGeom prst="rect">
            <a:avLst/>
          </a:prstGeom>
          <a:noFill/>
        </p:spPr>
        <p:txBody>
          <a:bodyPr wrap="none" rtlCol="0">
            <a:spAutoFit/>
          </a:bodyPr>
          <a:lstStyle/>
          <a:p>
            <a:r>
              <a:rPr kumimoji="1" lang="zh-CN" altLang="en-US" dirty="0" smtClean="0"/>
              <a:t>连锁更新</a:t>
            </a:r>
            <a:endParaRPr kumimoji="1" lang="en-US" altLang="zh-CN" dirty="0" smtClean="0"/>
          </a:p>
          <a:p>
            <a:r>
              <a:rPr kumimoji="1" lang="zh-CN" altLang="en-US" dirty="0" smtClean="0"/>
              <a:t>问题：如果前一节点的长度小于</a:t>
            </a:r>
            <a:r>
              <a:rPr kumimoji="1" lang="en-US" altLang="zh-CN" dirty="0" smtClean="0"/>
              <a:t>254</a:t>
            </a:r>
            <a:r>
              <a:rPr kumimoji="1" lang="zh-CN" altLang="en-US" dirty="0" smtClean="0"/>
              <a:t>字节，那么</a:t>
            </a:r>
            <a:r>
              <a:rPr kumimoji="1" lang="en-US" altLang="zh-CN" dirty="0" err="1" smtClean="0"/>
              <a:t>previous_entry_length</a:t>
            </a:r>
            <a:r>
              <a:rPr kumimoji="1" lang="zh-CN" altLang="en-US" dirty="0" smtClean="0"/>
              <a:t>属性使用</a:t>
            </a:r>
            <a:r>
              <a:rPr kumimoji="1" lang="en-US" altLang="zh-CN" dirty="0" smtClean="0"/>
              <a:t>1</a:t>
            </a:r>
            <a:r>
              <a:rPr kumimoji="1" lang="zh-CN" altLang="en-US" dirty="0" smtClean="0"/>
              <a:t>字节来保存长度，大于等于</a:t>
            </a:r>
            <a:endParaRPr kumimoji="1" lang="en-US" altLang="zh-CN" dirty="0"/>
          </a:p>
          <a:p>
            <a:r>
              <a:rPr kumimoji="1" lang="en-US" altLang="zh-CN" dirty="0" smtClean="0"/>
              <a:t>254</a:t>
            </a:r>
            <a:r>
              <a:rPr kumimoji="1" lang="zh-CN" altLang="en-US" dirty="0" smtClean="0"/>
              <a:t>字节使用</a:t>
            </a:r>
            <a:r>
              <a:rPr kumimoji="1" lang="en-US" altLang="zh-CN" dirty="0" smtClean="0"/>
              <a:t>5</a:t>
            </a:r>
            <a:r>
              <a:rPr kumimoji="1" lang="zh-CN" altLang="en-US" dirty="0" smtClean="0"/>
              <a:t>字节保存。现有多个连续的、长度介于</a:t>
            </a:r>
            <a:r>
              <a:rPr kumimoji="1" lang="en-US" altLang="zh-CN" dirty="0" smtClean="0"/>
              <a:t>250</a:t>
            </a:r>
            <a:r>
              <a:rPr kumimoji="1" lang="zh-CN" altLang="en-US" dirty="0" smtClean="0"/>
              <a:t>字节到</a:t>
            </a:r>
            <a:r>
              <a:rPr kumimoji="1" lang="en-US" altLang="zh-CN" dirty="0" smtClean="0"/>
              <a:t>253</a:t>
            </a:r>
            <a:r>
              <a:rPr kumimoji="1" lang="zh-CN" altLang="en-US" dirty="0" smtClean="0"/>
              <a:t>字节之间的节点</a:t>
            </a:r>
            <a:r>
              <a:rPr kumimoji="1" lang="en-US" altLang="zh-CN" dirty="0" smtClean="0"/>
              <a:t>e1</a:t>
            </a:r>
            <a:r>
              <a:rPr kumimoji="1" lang="zh-CN" altLang="en-US" dirty="0" smtClean="0"/>
              <a:t>到</a:t>
            </a:r>
            <a:r>
              <a:rPr kumimoji="1" lang="en-US" altLang="zh-CN" dirty="0" err="1" smtClean="0"/>
              <a:t>en</a:t>
            </a:r>
            <a:r>
              <a:rPr kumimoji="1" lang="en-US" altLang="zh-CN" dirty="0" smtClean="0"/>
              <a:t>(</a:t>
            </a:r>
            <a:r>
              <a:rPr kumimoji="1" lang="en-US" altLang="zh-CN" dirty="0" err="1" smtClean="0"/>
              <a:t>previous_entry_length</a:t>
            </a:r>
            <a:endParaRPr kumimoji="1" lang="en-US" altLang="zh-CN" dirty="0" smtClean="0"/>
          </a:p>
          <a:p>
            <a:r>
              <a:rPr kumimoji="1" lang="zh-CN" altLang="en-US" dirty="0" smtClean="0"/>
              <a:t>都是</a:t>
            </a:r>
            <a:r>
              <a:rPr kumimoji="1" lang="en-US" altLang="zh-CN" dirty="0" smtClean="0"/>
              <a:t>1</a:t>
            </a:r>
            <a:r>
              <a:rPr kumimoji="1" lang="zh-CN" altLang="en-US" dirty="0" smtClean="0"/>
              <a:t>字节</a:t>
            </a:r>
            <a:r>
              <a:rPr kumimoji="1" lang="en-US" altLang="zh-CN" dirty="0" smtClean="0"/>
              <a:t>)</a:t>
            </a:r>
            <a:r>
              <a:rPr kumimoji="1" lang="zh-CN" altLang="en-US" dirty="0" smtClean="0"/>
              <a:t>，如果新</a:t>
            </a:r>
            <a:r>
              <a:rPr kumimoji="1" lang="en-US" altLang="zh-CN" dirty="0" smtClean="0"/>
              <a:t>new</a:t>
            </a:r>
            <a:r>
              <a:rPr kumimoji="1" lang="zh-CN" altLang="en-US" dirty="0" smtClean="0"/>
              <a:t>一个大于等于</a:t>
            </a:r>
            <a:r>
              <a:rPr kumimoji="1" lang="en-US" altLang="zh-CN" dirty="0" smtClean="0"/>
              <a:t>254</a:t>
            </a:r>
            <a:r>
              <a:rPr kumimoji="1" lang="zh-CN" altLang="en-US" dirty="0" smtClean="0"/>
              <a:t>节点进入链表，</a:t>
            </a:r>
            <a:r>
              <a:rPr kumimoji="1" lang="en-US" altLang="zh-CN" dirty="0" smtClean="0"/>
              <a:t>e1</a:t>
            </a:r>
            <a:r>
              <a:rPr kumimoji="1" lang="zh-CN" altLang="en-US" dirty="0" smtClean="0"/>
              <a:t>的</a:t>
            </a:r>
            <a:r>
              <a:rPr kumimoji="1" lang="en-US" altLang="zh-CN" dirty="0" err="1" smtClean="0"/>
              <a:t>previous_entry_length</a:t>
            </a:r>
            <a:r>
              <a:rPr kumimoji="1" lang="zh-CN" altLang="en-US" dirty="0" smtClean="0"/>
              <a:t>变为</a:t>
            </a:r>
            <a:r>
              <a:rPr kumimoji="1" lang="en-US" altLang="zh-CN" dirty="0" smtClean="0"/>
              <a:t>5</a:t>
            </a:r>
            <a:r>
              <a:rPr kumimoji="1" lang="zh-CN" altLang="en-US" dirty="0" smtClean="0"/>
              <a:t>，整个字节超过</a:t>
            </a:r>
            <a:r>
              <a:rPr kumimoji="1" lang="en-US" altLang="zh-CN" dirty="0" smtClean="0"/>
              <a:t>254</a:t>
            </a:r>
            <a:r>
              <a:rPr kumimoji="1" lang="zh-CN" altLang="en-US" dirty="0" smtClean="0"/>
              <a:t>字</a:t>
            </a:r>
            <a:endParaRPr kumimoji="1" lang="en-US" altLang="zh-CN" dirty="0" smtClean="0"/>
          </a:p>
          <a:p>
            <a:r>
              <a:rPr kumimoji="1" lang="zh-CN" altLang="en-US" dirty="0" smtClean="0"/>
              <a:t>节，进而引发</a:t>
            </a:r>
            <a:r>
              <a:rPr kumimoji="1" lang="en-US" altLang="zh-CN" dirty="0" smtClean="0"/>
              <a:t>e2</a:t>
            </a:r>
            <a:r>
              <a:rPr kumimoji="1" lang="zh-CN" altLang="en-US" dirty="0" smtClean="0"/>
              <a:t>的内存重分配，一直到</a:t>
            </a:r>
            <a:r>
              <a:rPr kumimoji="1" lang="en-US" altLang="zh-CN" dirty="0" err="1" smtClean="0"/>
              <a:t>en</a:t>
            </a:r>
            <a:r>
              <a:rPr kumimoji="1" lang="zh-CN" altLang="en-US" dirty="0" smtClean="0"/>
              <a:t>，导致连锁更新。连锁更新最坏复杂度为</a:t>
            </a:r>
            <a:r>
              <a:rPr kumimoji="1" lang="en-US" altLang="zh-CN" dirty="0" smtClean="0"/>
              <a:t>o(N2)</a:t>
            </a:r>
            <a:endParaRPr kumimoji="1" lang="en-US" altLang="zh-CN" dirty="0"/>
          </a:p>
          <a:p>
            <a:endParaRPr kumimoji="1" lang="zh-CN" altLang="en-US" dirty="0"/>
          </a:p>
        </p:txBody>
      </p:sp>
      <p:pic>
        <p:nvPicPr>
          <p:cNvPr id="4" name="图片 3"/>
          <p:cNvPicPr>
            <a:picLocks noChangeAspect="1"/>
          </p:cNvPicPr>
          <p:nvPr/>
        </p:nvPicPr>
        <p:blipFill>
          <a:blip r:embed="rId5"/>
          <a:stretch>
            <a:fillRect/>
          </a:stretch>
        </p:blipFill>
        <p:spPr>
          <a:xfrm>
            <a:off x="1032269" y="2930997"/>
            <a:ext cx="9376348" cy="3380014"/>
          </a:xfrm>
          <a:prstGeom prst="rect">
            <a:avLst/>
          </a:prstGeom>
        </p:spPr>
      </p:pic>
    </p:spTree>
    <p:extLst>
      <p:ext uri="{BB962C8B-B14F-4D97-AF65-F5344CB8AC3E}">
        <p14:creationId xmlns:p14="http://schemas.microsoft.com/office/powerpoint/2010/main" val="271805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a:stretch>
            <a:fillRect/>
          </a:stretch>
        </p:blipFill>
        <p:spPr>
          <a:xfrm>
            <a:off x="0" y="0"/>
            <a:ext cx="12192000" cy="979358"/>
          </a:xfrm>
          <a:prstGeom prst="rect">
            <a:avLst/>
          </a:prstGeom>
        </p:spPr>
      </p:pic>
      <p:pic>
        <p:nvPicPr>
          <p:cNvPr id="26" name="图片 25"/>
          <p:cNvPicPr>
            <a:picLocks noChangeAspect="1"/>
          </p:cNvPicPr>
          <p:nvPr/>
        </p:nvPicPr>
        <p:blipFill>
          <a:blip r:embed="rId4"/>
          <a:stretch>
            <a:fillRect/>
          </a:stretch>
        </p:blipFill>
        <p:spPr>
          <a:xfrm>
            <a:off x="10235498" y="300148"/>
            <a:ext cx="1415848" cy="373378"/>
          </a:xfrm>
          <a:prstGeom prst="rect">
            <a:avLst/>
          </a:prstGeom>
        </p:spPr>
      </p:pic>
      <p:sp>
        <p:nvSpPr>
          <p:cNvPr id="14" name="文本占位符 17">
            <a:extLst>
              <a:ext uri="{FF2B5EF4-FFF2-40B4-BE49-F238E27FC236}">
                <a16:creationId xmlns:a16="http://schemas.microsoft.com/office/drawing/2014/main" xmlns="" id="{D0757D5A-1299-F345-BF10-2287492CFBE1}"/>
              </a:ext>
            </a:extLst>
          </p:cNvPr>
          <p:cNvSpPr txBox="1">
            <a:spLocks/>
          </p:cNvSpPr>
          <p:nvPr/>
        </p:nvSpPr>
        <p:spPr>
          <a:xfrm>
            <a:off x="348952" y="257304"/>
            <a:ext cx="8203377" cy="6057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3200" dirty="0" err="1" smtClean="0">
                <a:solidFill>
                  <a:schemeClr val="bg1"/>
                </a:solidFill>
                <a:latin typeface="vivo type CN简 Regular" panose="02000500000000000000" pitchFamily="50" charset="-122"/>
                <a:ea typeface="vivo type CN简 Regular" panose="02000500000000000000" pitchFamily="50" charset="-122"/>
              </a:rPr>
              <a:t>Redis</a:t>
            </a:r>
            <a:r>
              <a:rPr kumimoji="1" lang="zh-CN" altLang="en-US" sz="3200" dirty="0" smtClean="0">
                <a:solidFill>
                  <a:schemeClr val="bg1"/>
                </a:solidFill>
                <a:latin typeface="vivo type CN简 Regular" panose="02000500000000000000" pitchFamily="50" charset="-122"/>
                <a:ea typeface="vivo type CN简 Regular" panose="02000500000000000000" pitchFamily="50" charset="-122"/>
              </a:rPr>
              <a:t>数据结构</a:t>
            </a:r>
            <a:r>
              <a:rPr kumimoji="1" lang="en-US" altLang="zh-CN" sz="3200" dirty="0" smtClean="0">
                <a:solidFill>
                  <a:schemeClr val="bg1"/>
                </a:solidFill>
                <a:latin typeface="vivo type CN简 Regular" panose="02000500000000000000" pitchFamily="50" charset="-122"/>
                <a:ea typeface="vivo type CN简 Regular" panose="02000500000000000000" pitchFamily="50" charset="-122"/>
              </a:rPr>
              <a:t>-</a:t>
            </a:r>
            <a:r>
              <a:rPr kumimoji="1" lang="zh-CN" altLang="en-US" sz="3200" dirty="0" smtClean="0">
                <a:solidFill>
                  <a:schemeClr val="bg1"/>
                </a:solidFill>
                <a:latin typeface="vivo type CN简 Regular" panose="02000500000000000000" pitchFamily="50" charset="-122"/>
                <a:ea typeface="vivo type CN简 Regular" panose="02000500000000000000" pitchFamily="50" charset="-122"/>
              </a:rPr>
              <a:t>压缩列表</a:t>
            </a:r>
            <a:endParaRPr kumimoji="1" lang="zh-CN" altLang="en-US" sz="3200" dirty="0">
              <a:solidFill>
                <a:schemeClr val="bg1"/>
              </a:solidFill>
              <a:latin typeface="vivo type CN简 Regular" panose="02000500000000000000" pitchFamily="50" charset="-122"/>
              <a:ea typeface="vivo type CN简 Regular" panose="02000500000000000000" pitchFamily="50" charset="-122"/>
            </a:endParaRPr>
          </a:p>
        </p:txBody>
      </p:sp>
      <p:sp>
        <p:nvSpPr>
          <p:cNvPr id="3" name="Rectangle 2"/>
          <p:cNvSpPr>
            <a:spLocks noChangeArrowheads="1"/>
          </p:cNvSpPr>
          <p:nvPr/>
        </p:nvSpPr>
        <p:spPr bwMode="auto">
          <a:xfrm>
            <a:off x="1484243" y="-26504"/>
            <a:ext cx="1288493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 name="文本框 4"/>
          <p:cNvSpPr txBox="1"/>
          <p:nvPr/>
        </p:nvSpPr>
        <p:spPr>
          <a:xfrm>
            <a:off x="522514" y="1371600"/>
            <a:ext cx="6764993" cy="1477328"/>
          </a:xfrm>
          <a:prstGeom prst="rect">
            <a:avLst/>
          </a:prstGeom>
          <a:noFill/>
        </p:spPr>
        <p:txBody>
          <a:bodyPr wrap="none" rtlCol="0">
            <a:spAutoFit/>
          </a:bodyPr>
          <a:lstStyle/>
          <a:p>
            <a:r>
              <a:rPr kumimoji="1" lang="zh-CN" altLang="en-US" dirty="0" smtClean="0"/>
              <a:t>针对上诉问题，不要过于担心，此类问题发生的几率很低</a:t>
            </a:r>
            <a:endParaRPr kumimoji="1" lang="en-US" altLang="zh-CN" dirty="0" smtClean="0"/>
          </a:p>
          <a:p>
            <a:r>
              <a:rPr kumimoji="1" lang="en-US" altLang="zh-CN" dirty="0" smtClean="0"/>
              <a:t>1</a:t>
            </a:r>
            <a:r>
              <a:rPr kumimoji="1" lang="zh-CN" altLang="en-US" dirty="0" smtClean="0"/>
              <a:t>、悄悄有多个连续的、长度介于</a:t>
            </a:r>
            <a:r>
              <a:rPr kumimoji="1" lang="en-US" altLang="zh-CN" dirty="0" smtClean="0"/>
              <a:t>250</a:t>
            </a:r>
            <a:r>
              <a:rPr kumimoji="1" lang="zh-CN" altLang="en-US" dirty="0" smtClean="0"/>
              <a:t>字节到</a:t>
            </a:r>
            <a:r>
              <a:rPr kumimoji="1" lang="en-US" altLang="zh-CN" dirty="0" smtClean="0"/>
              <a:t>253</a:t>
            </a:r>
            <a:r>
              <a:rPr kumimoji="1" lang="zh-CN" altLang="en-US" dirty="0" smtClean="0"/>
              <a:t>字节之间的节点</a:t>
            </a:r>
            <a:endParaRPr kumimoji="1" lang="en-US" altLang="zh-CN" dirty="0" smtClean="0"/>
          </a:p>
          <a:p>
            <a:r>
              <a:rPr kumimoji="1" lang="en-US" altLang="zh-CN" dirty="0" smtClean="0"/>
              <a:t>2</a:t>
            </a:r>
            <a:r>
              <a:rPr kumimoji="1" lang="zh-CN" altLang="en-US" dirty="0" smtClean="0"/>
              <a:t>、即使触发，只要满足条件的节点数量不多，性能也不会有影响</a:t>
            </a:r>
            <a:endParaRPr kumimoji="1" lang="en-US" altLang="zh-CN" dirty="0" smtClean="0"/>
          </a:p>
          <a:p>
            <a:endParaRPr kumimoji="1" lang="en-US" altLang="zh-CN" dirty="0"/>
          </a:p>
          <a:p>
            <a:r>
              <a:rPr kumimoji="1" lang="zh-CN" altLang="en-US" dirty="0" smtClean="0"/>
              <a:t>综上，</a:t>
            </a:r>
            <a:r>
              <a:rPr kumimoji="1" lang="en-US" altLang="zh-CN" dirty="0" err="1" smtClean="0"/>
              <a:t>ziplistpush</a:t>
            </a:r>
            <a:r>
              <a:rPr kumimoji="1" lang="zh-CN" altLang="en-US" dirty="0" smtClean="0"/>
              <a:t>等命令的平均复杂度仅为</a:t>
            </a:r>
            <a:r>
              <a:rPr kumimoji="1" lang="en-US" altLang="zh-CN" dirty="0" smtClean="0"/>
              <a:t>0(N)</a:t>
            </a:r>
            <a:r>
              <a:rPr kumimoji="1" lang="zh-CN" altLang="en-US" dirty="0" smtClean="0"/>
              <a:t>。</a:t>
            </a:r>
            <a:endParaRPr kumimoji="1" lang="zh-CN" altLang="en-US" dirty="0"/>
          </a:p>
        </p:txBody>
      </p:sp>
      <p:sp>
        <p:nvSpPr>
          <p:cNvPr id="7" name="文本框 6"/>
          <p:cNvSpPr txBox="1"/>
          <p:nvPr/>
        </p:nvSpPr>
        <p:spPr>
          <a:xfrm>
            <a:off x="672563" y="3151414"/>
            <a:ext cx="1444626" cy="369332"/>
          </a:xfrm>
          <a:prstGeom prst="rect">
            <a:avLst/>
          </a:prstGeom>
          <a:noFill/>
        </p:spPr>
        <p:txBody>
          <a:bodyPr wrap="none" rtlCol="0">
            <a:spAutoFit/>
          </a:bodyPr>
          <a:lstStyle/>
          <a:p>
            <a:r>
              <a:rPr kumimoji="1" lang="zh-CN" altLang="en-US" dirty="0" smtClean="0"/>
              <a:t>部分操作</a:t>
            </a:r>
            <a:r>
              <a:rPr kumimoji="1" lang="en-US" altLang="zh-CN" dirty="0" err="1" smtClean="0"/>
              <a:t>api</a:t>
            </a:r>
            <a:endParaRPr kumimoji="1" lang="zh-CN" altLang="en-US" dirty="0"/>
          </a:p>
        </p:txBody>
      </p:sp>
      <p:pic>
        <p:nvPicPr>
          <p:cNvPr id="8" name="图片 7"/>
          <p:cNvPicPr>
            <a:picLocks noChangeAspect="1"/>
          </p:cNvPicPr>
          <p:nvPr/>
        </p:nvPicPr>
        <p:blipFill>
          <a:blip r:embed="rId5"/>
          <a:stretch>
            <a:fillRect/>
          </a:stretch>
        </p:blipFill>
        <p:spPr>
          <a:xfrm>
            <a:off x="672563" y="3725262"/>
            <a:ext cx="10637693" cy="3132738"/>
          </a:xfrm>
          <a:prstGeom prst="rect">
            <a:avLst/>
          </a:prstGeom>
        </p:spPr>
      </p:pic>
    </p:spTree>
    <p:extLst>
      <p:ext uri="{BB962C8B-B14F-4D97-AF65-F5344CB8AC3E}">
        <p14:creationId xmlns:p14="http://schemas.microsoft.com/office/powerpoint/2010/main" val="343873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dirty="0"/>
          </a:p>
        </p:txBody>
      </p:sp>
      <p:pic>
        <p:nvPicPr>
          <p:cNvPr id="4" name="图片占位符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1999" cy="6858001"/>
          </a:xfrm>
          <a:prstGeom prst="rect">
            <a:avLst/>
          </a:prstGeom>
        </p:spPr>
      </p:pic>
      <p:pic>
        <p:nvPicPr>
          <p:cNvPr id="11" name="图片 10"/>
          <p:cNvPicPr>
            <a:picLocks noChangeAspect="1"/>
          </p:cNvPicPr>
          <p:nvPr/>
        </p:nvPicPr>
        <p:blipFill>
          <a:blip r:embed="rId3"/>
          <a:stretch>
            <a:fillRect/>
          </a:stretch>
        </p:blipFill>
        <p:spPr>
          <a:xfrm>
            <a:off x="4263186" y="1534998"/>
            <a:ext cx="3665626" cy="3532452"/>
          </a:xfrm>
          <a:prstGeom prst="rect">
            <a:avLst/>
          </a:prstGeom>
        </p:spPr>
      </p:pic>
      <p:sp>
        <p:nvSpPr>
          <p:cNvPr id="12" name="TextBox 6"/>
          <p:cNvSpPr txBox="1">
            <a:spLocks/>
          </p:cNvSpPr>
          <p:nvPr/>
        </p:nvSpPr>
        <p:spPr>
          <a:xfrm>
            <a:off x="3961904" y="2794023"/>
            <a:ext cx="4103801" cy="820486"/>
          </a:xfrm>
          <a:prstGeom prst="rect">
            <a:avLst/>
          </a:prstGeom>
          <a:noFill/>
        </p:spPr>
        <p:txBody>
          <a:bodyPr wrap="square" lIns="248526" tIns="230773" rIns="71008" bIns="46155" rtlCol="0">
            <a:spAutoFit/>
          </a:bodyPr>
          <a:lstStyle/>
          <a:p>
            <a:pPr algn="ctr">
              <a:lnSpc>
                <a:spcPct val="120000"/>
              </a:lnSpc>
              <a:spcBef>
                <a:spcPts val="592"/>
              </a:spcBef>
              <a:spcAft>
                <a:spcPts val="1578"/>
              </a:spcAft>
            </a:pPr>
            <a:r>
              <a:rPr lang="en-US" altLang="zh-CN" sz="3200" spc="148" dirty="0" err="1" smtClean="0">
                <a:solidFill>
                  <a:schemeClr val="bg1"/>
                </a:solidFill>
                <a:latin typeface="vivo type CN简 Bold" panose="02000800000000000000" pitchFamily="50" charset="-122"/>
                <a:ea typeface="vivo type CN简 Bold" panose="02000800000000000000" pitchFamily="50" charset="-122"/>
                <a:cs typeface="黑体"/>
              </a:rPr>
              <a:t>Redis</a:t>
            </a:r>
            <a:r>
              <a:rPr lang="zh-CN" altLang="en-US" sz="3200" spc="148" smtClean="0">
                <a:solidFill>
                  <a:schemeClr val="bg1"/>
                </a:solidFill>
                <a:latin typeface="vivo type CN简 Bold" panose="02000800000000000000" pitchFamily="50" charset="-122"/>
                <a:ea typeface="vivo type CN简 Bold" panose="02000800000000000000" pitchFamily="50" charset="-122"/>
                <a:cs typeface="黑体"/>
              </a:rPr>
              <a:t>数据对象</a:t>
            </a:r>
            <a:endParaRPr lang="en-US" altLang="zh-CN" sz="3200" spc="148" dirty="0">
              <a:solidFill>
                <a:schemeClr val="bg1"/>
              </a:solidFill>
              <a:latin typeface="vivo type CN简 Bold" panose="02000800000000000000" pitchFamily="50" charset="-122"/>
              <a:ea typeface="vivo type CN简 Bold" panose="02000800000000000000" pitchFamily="50" charset="-122"/>
              <a:cs typeface="黑体"/>
            </a:endParaRPr>
          </a:p>
        </p:txBody>
      </p:sp>
      <p:pic>
        <p:nvPicPr>
          <p:cNvPr id="13" name="图片 12"/>
          <p:cNvPicPr>
            <a:picLocks noChangeAspect="1"/>
          </p:cNvPicPr>
          <p:nvPr/>
        </p:nvPicPr>
        <p:blipFill>
          <a:blip r:embed="rId4"/>
          <a:stretch>
            <a:fillRect/>
          </a:stretch>
        </p:blipFill>
        <p:spPr>
          <a:xfrm>
            <a:off x="10235498" y="300148"/>
            <a:ext cx="1415848" cy="373378"/>
          </a:xfrm>
          <a:prstGeom prst="rect">
            <a:avLst/>
          </a:prstGeom>
        </p:spPr>
      </p:pic>
    </p:spTree>
    <p:extLst>
      <p:ext uri="{BB962C8B-B14F-4D97-AF65-F5344CB8AC3E}">
        <p14:creationId xmlns:p14="http://schemas.microsoft.com/office/powerpoint/2010/main" val="36765081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2"/>
          <a:stretch>
            <a:fillRect/>
          </a:stretch>
        </p:blipFill>
        <p:spPr>
          <a:xfrm>
            <a:off x="0" y="0"/>
            <a:ext cx="12192000" cy="979358"/>
          </a:xfrm>
          <a:prstGeom prst="rect">
            <a:avLst/>
          </a:prstGeom>
        </p:spPr>
      </p:pic>
      <p:pic>
        <p:nvPicPr>
          <p:cNvPr id="5" name="图片 4"/>
          <p:cNvPicPr>
            <a:picLocks noChangeAspect="1"/>
          </p:cNvPicPr>
          <p:nvPr/>
        </p:nvPicPr>
        <p:blipFill>
          <a:blip r:embed="rId2"/>
          <a:stretch>
            <a:fillRect/>
          </a:stretch>
        </p:blipFill>
        <p:spPr>
          <a:xfrm>
            <a:off x="0" y="-1"/>
            <a:ext cx="12192000" cy="834455"/>
          </a:xfrm>
          <a:prstGeom prst="rect">
            <a:avLst/>
          </a:prstGeom>
        </p:spPr>
      </p:pic>
      <p:sp>
        <p:nvSpPr>
          <p:cNvPr id="7" name="文本占位符 17"/>
          <p:cNvSpPr txBox="1">
            <a:spLocks/>
          </p:cNvSpPr>
          <p:nvPr/>
        </p:nvSpPr>
        <p:spPr>
          <a:xfrm>
            <a:off x="348953" y="257303"/>
            <a:ext cx="1415848" cy="73028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zh-CN" altLang="en-US" sz="3200" dirty="0" smtClean="0">
                <a:solidFill>
                  <a:schemeClr val="bg1"/>
                </a:solidFill>
                <a:latin typeface="vivo type CN简 Regular" panose="02000500000000000000" pitchFamily="50" charset="-122"/>
                <a:ea typeface="vivo type CN简 Regular" panose="02000500000000000000" pitchFamily="50" charset="-122"/>
              </a:rPr>
              <a:t>目录</a:t>
            </a:r>
            <a:endParaRPr kumimoji="1" lang="zh-CN" altLang="en-US" sz="3200" dirty="0">
              <a:solidFill>
                <a:schemeClr val="bg1"/>
              </a:solidFill>
              <a:latin typeface="vivo type CN简 Regular" panose="02000500000000000000" pitchFamily="50" charset="-122"/>
              <a:ea typeface="vivo type CN简 Regular" panose="02000500000000000000" pitchFamily="50" charset="-122"/>
            </a:endParaRPr>
          </a:p>
        </p:txBody>
      </p:sp>
      <p:pic>
        <p:nvPicPr>
          <p:cNvPr id="26" name="图片 25"/>
          <p:cNvPicPr>
            <a:picLocks noChangeAspect="1"/>
          </p:cNvPicPr>
          <p:nvPr/>
        </p:nvPicPr>
        <p:blipFill>
          <a:blip r:embed="rId3"/>
          <a:stretch>
            <a:fillRect/>
          </a:stretch>
        </p:blipFill>
        <p:spPr>
          <a:xfrm>
            <a:off x="10334650" y="230537"/>
            <a:ext cx="1415848" cy="373378"/>
          </a:xfrm>
          <a:prstGeom prst="rect">
            <a:avLst/>
          </a:prstGeom>
        </p:spPr>
      </p:pic>
      <p:sp>
        <p:nvSpPr>
          <p:cNvPr id="9" name="文本框 8"/>
          <p:cNvSpPr txBox="1"/>
          <p:nvPr/>
        </p:nvSpPr>
        <p:spPr>
          <a:xfrm>
            <a:off x="1810870" y="1846729"/>
            <a:ext cx="8875059" cy="175432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err="1" smtClean="0">
                <a:latin typeface="微软雅黑" panose="020B0503020204020204" pitchFamily="34" charset="-122"/>
                <a:ea typeface="微软雅黑" panose="020B0503020204020204" pitchFamily="34" charset="-122"/>
              </a:rPr>
              <a:t>Redis</a:t>
            </a:r>
            <a:r>
              <a:rPr lang="zh-CN" altLang="en-US" dirty="0">
                <a:latin typeface="微软雅黑" panose="020B0503020204020204" pitchFamily="34" charset="-122"/>
                <a:ea typeface="微软雅黑" panose="020B0503020204020204" pitchFamily="34" charset="-122"/>
              </a:rPr>
              <a:t>数据</a:t>
            </a:r>
            <a:r>
              <a:rPr lang="zh-CN" altLang="en-US" dirty="0" smtClean="0">
                <a:latin typeface="微软雅黑" panose="020B0503020204020204" pitchFamily="34" charset="-122"/>
                <a:ea typeface="微软雅黑" panose="020B0503020204020204" pitchFamily="34" charset="-122"/>
              </a:rPr>
              <a:t>结构</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简单</a:t>
            </a:r>
            <a:r>
              <a:rPr lang="zh-CN" altLang="en-US" dirty="0">
                <a:latin typeface="微软雅黑" panose="020B0503020204020204" pitchFamily="34" charset="-122"/>
                <a:ea typeface="微软雅黑" panose="020B0503020204020204" pitchFamily="34" charset="-122"/>
              </a:rPr>
              <a:t>动态字符串（</a:t>
            </a:r>
            <a:r>
              <a:rPr lang="en-US" altLang="zh-CN" dirty="0">
                <a:latin typeface="微软雅黑" panose="020B0503020204020204" pitchFamily="34" charset="-122"/>
                <a:ea typeface="微软雅黑" panose="020B0503020204020204" pitchFamily="34" charset="-122"/>
              </a:rPr>
              <a:t>SDS</a:t>
            </a:r>
            <a:r>
              <a:rPr lang="zh-CN" altLang="en-US" dirty="0">
                <a:latin typeface="微软雅黑" panose="020B0503020204020204" pitchFamily="34" charset="-122"/>
                <a:ea typeface="微软雅黑" panose="020B0503020204020204" pitchFamily="34" charset="-122"/>
              </a:rPr>
              <a:t>）、链表、字典、跳跃表、整数集合、压缩</a:t>
            </a:r>
            <a:r>
              <a:rPr lang="zh-CN" altLang="en-US" dirty="0" smtClean="0">
                <a:latin typeface="微软雅黑" panose="020B0503020204020204" pitchFamily="34" charset="-122"/>
                <a:ea typeface="微软雅黑" panose="020B0503020204020204" pitchFamily="34" charset="-122"/>
              </a:rPr>
              <a:t>列表</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dirty="0" err="1" smtClean="0">
                <a:latin typeface="微软雅黑" panose="020B0503020204020204" pitchFamily="34" charset="-122"/>
                <a:ea typeface="微软雅黑" panose="020B0503020204020204" pitchFamily="34" charset="-122"/>
              </a:rPr>
              <a:t>Redis</a:t>
            </a:r>
            <a:r>
              <a:rPr lang="zh-CN" altLang="en-US" dirty="0" smtClean="0">
                <a:latin typeface="微软雅黑" panose="020B0503020204020204" pitchFamily="34" charset="-122"/>
                <a:ea typeface="微软雅黑" panose="020B0503020204020204" pitchFamily="34" charset="-122"/>
              </a:rPr>
              <a:t>数据对象</a:t>
            </a:r>
            <a:r>
              <a:rPr lang="en-US" altLang="zh-CN" dirty="0" smtClean="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字符串（</a:t>
            </a:r>
            <a:r>
              <a:rPr lang="en-US" altLang="zh-CN" dirty="0">
                <a:latin typeface="微软雅黑" panose="020B0503020204020204" pitchFamily="34" charset="-122"/>
                <a:ea typeface="微软雅黑" panose="020B0503020204020204" pitchFamily="34" charset="-122"/>
              </a:rPr>
              <a:t>string</a:t>
            </a:r>
            <a:r>
              <a:rPr lang="zh-CN" altLang="en-US" dirty="0">
                <a:latin typeface="微软雅黑" panose="020B0503020204020204" pitchFamily="34" charset="-122"/>
                <a:ea typeface="微软雅黑" panose="020B0503020204020204" pitchFamily="34" charset="-122"/>
              </a:rPr>
              <a:t>）、散列（</a:t>
            </a:r>
            <a:r>
              <a:rPr lang="en-US" altLang="zh-CN" dirty="0">
                <a:latin typeface="微软雅黑" panose="020B0503020204020204" pitchFamily="34" charset="-122"/>
                <a:ea typeface="微软雅黑" panose="020B0503020204020204" pitchFamily="34" charset="-122"/>
              </a:rPr>
              <a:t>hash</a:t>
            </a:r>
            <a:r>
              <a:rPr lang="zh-CN" altLang="en-US" dirty="0">
                <a:latin typeface="微软雅黑" panose="020B0503020204020204" pitchFamily="34" charset="-122"/>
                <a:ea typeface="微软雅黑" panose="020B0503020204020204" pitchFamily="34" charset="-122"/>
              </a:rPr>
              <a:t>）、列表（</a:t>
            </a:r>
            <a:r>
              <a:rPr lang="en-US" altLang="zh-CN" dirty="0">
                <a:latin typeface="微软雅黑" panose="020B0503020204020204" pitchFamily="34" charset="-122"/>
                <a:ea typeface="微软雅黑" panose="020B0503020204020204" pitchFamily="34" charset="-122"/>
              </a:rPr>
              <a:t>list</a:t>
            </a:r>
            <a:r>
              <a:rPr lang="zh-CN" altLang="en-US" dirty="0">
                <a:latin typeface="微软雅黑" panose="020B0503020204020204" pitchFamily="34" charset="-122"/>
                <a:ea typeface="微软雅黑" panose="020B0503020204020204" pitchFamily="34" charset="-122"/>
              </a:rPr>
              <a:t>）、集合（</a:t>
            </a:r>
            <a:r>
              <a:rPr lang="en-US" altLang="zh-CN" dirty="0">
                <a:latin typeface="微软雅黑" panose="020B0503020204020204" pitchFamily="34" charset="-122"/>
                <a:ea typeface="微软雅黑" panose="020B0503020204020204" pitchFamily="34" charset="-122"/>
              </a:rPr>
              <a:t>set</a:t>
            </a:r>
            <a:r>
              <a:rPr lang="zh-CN" altLang="en-US" dirty="0">
                <a:latin typeface="微软雅黑" panose="020B0503020204020204" pitchFamily="34" charset="-122"/>
                <a:ea typeface="微软雅黑" panose="020B0503020204020204" pitchFamily="34" charset="-122"/>
              </a:rPr>
              <a:t>）、有序集合（</a:t>
            </a:r>
            <a:r>
              <a:rPr lang="en-US" altLang="zh-CN" dirty="0">
                <a:latin typeface="微软雅黑" panose="020B0503020204020204" pitchFamily="34" charset="-122"/>
                <a:ea typeface="微软雅黑" panose="020B0503020204020204" pitchFamily="34" charset="-122"/>
              </a:rPr>
              <a:t>sorted set</a:t>
            </a:r>
            <a:r>
              <a:rPr lang="zh-CN" altLang="en-US" dirty="0" smtClean="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670894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a:stretch>
            <a:fillRect/>
          </a:stretch>
        </p:blipFill>
        <p:spPr>
          <a:xfrm>
            <a:off x="0" y="0"/>
            <a:ext cx="12192000" cy="979358"/>
          </a:xfrm>
          <a:prstGeom prst="rect">
            <a:avLst/>
          </a:prstGeom>
        </p:spPr>
      </p:pic>
      <p:pic>
        <p:nvPicPr>
          <p:cNvPr id="26" name="图片 25"/>
          <p:cNvPicPr>
            <a:picLocks noChangeAspect="1"/>
          </p:cNvPicPr>
          <p:nvPr/>
        </p:nvPicPr>
        <p:blipFill>
          <a:blip r:embed="rId4"/>
          <a:stretch>
            <a:fillRect/>
          </a:stretch>
        </p:blipFill>
        <p:spPr>
          <a:xfrm>
            <a:off x="10235498" y="300148"/>
            <a:ext cx="1415848" cy="373378"/>
          </a:xfrm>
          <a:prstGeom prst="rect">
            <a:avLst/>
          </a:prstGeom>
        </p:spPr>
      </p:pic>
      <p:sp>
        <p:nvSpPr>
          <p:cNvPr id="14" name="文本占位符 17">
            <a:extLst>
              <a:ext uri="{FF2B5EF4-FFF2-40B4-BE49-F238E27FC236}">
                <a16:creationId xmlns:a16="http://schemas.microsoft.com/office/drawing/2014/main" xmlns="" id="{D0757D5A-1299-F345-BF10-2287492CFBE1}"/>
              </a:ext>
            </a:extLst>
          </p:cNvPr>
          <p:cNvSpPr txBox="1">
            <a:spLocks/>
          </p:cNvSpPr>
          <p:nvPr/>
        </p:nvSpPr>
        <p:spPr>
          <a:xfrm>
            <a:off x="348952" y="257303"/>
            <a:ext cx="4965998" cy="71382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3200" dirty="0" err="1" smtClean="0">
                <a:solidFill>
                  <a:schemeClr val="bg1"/>
                </a:solidFill>
                <a:latin typeface="vivo type CN简 Regular" panose="02000500000000000000" pitchFamily="50" charset="-122"/>
                <a:ea typeface="vivo type CN简 Regular" panose="02000500000000000000" pitchFamily="50" charset="-122"/>
              </a:rPr>
              <a:t>Redis</a:t>
            </a:r>
            <a:r>
              <a:rPr kumimoji="1" lang="zh-CN" altLang="en-US" sz="3200" dirty="0" smtClean="0">
                <a:solidFill>
                  <a:schemeClr val="bg1"/>
                </a:solidFill>
                <a:latin typeface="vivo type CN简 Regular" panose="02000500000000000000" pitchFamily="50" charset="-122"/>
                <a:ea typeface="vivo type CN简 Regular" panose="02000500000000000000" pitchFamily="50" charset="-122"/>
              </a:rPr>
              <a:t>数据对象</a:t>
            </a:r>
            <a:endParaRPr kumimoji="1" lang="zh-CN" altLang="en-US" sz="3200" dirty="0">
              <a:solidFill>
                <a:schemeClr val="bg1"/>
              </a:solidFill>
              <a:latin typeface="vivo type CN简 Regular" panose="02000500000000000000" pitchFamily="50" charset="-122"/>
              <a:ea typeface="vivo type CN简 Regular" panose="02000500000000000000" pitchFamily="50" charset="-122"/>
            </a:endParaRPr>
          </a:p>
        </p:txBody>
      </p:sp>
      <p:sp>
        <p:nvSpPr>
          <p:cNvPr id="10" name="圆角矩形 9"/>
          <p:cNvSpPr/>
          <p:nvPr/>
        </p:nvSpPr>
        <p:spPr>
          <a:xfrm>
            <a:off x="816744" y="1180553"/>
            <a:ext cx="9722028" cy="4480874"/>
          </a:xfrm>
          <a:prstGeom prst="roundRect">
            <a:avLst>
              <a:gd name="adj" fmla="val 39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999"/>
              </a:lnSpc>
            </a:pPr>
            <a:endParaRPr lang="en-US" altLang="zh-CN" sz="1399"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6" name="圆角矩形 15"/>
          <p:cNvSpPr/>
          <p:nvPr/>
        </p:nvSpPr>
        <p:spPr>
          <a:xfrm>
            <a:off x="5911010" y="1490055"/>
            <a:ext cx="4413720" cy="1613799"/>
          </a:xfrm>
          <a:prstGeom prst="roundRect">
            <a:avLst>
              <a:gd name="adj" fmla="val 543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rPr>
              <a:t>Type</a:t>
            </a:r>
            <a:r>
              <a:rPr lang="zh-CN" altLang="en-US" sz="1800" b="1" dirty="0">
                <a:solidFill>
                  <a:schemeClr val="tx1"/>
                </a:solidFill>
                <a:latin typeface="微软雅黑" panose="020B0503020204020204" pitchFamily="34" charset="-122"/>
                <a:ea typeface="微软雅黑" panose="020B0503020204020204" pitchFamily="34" charset="-122"/>
              </a:rPr>
              <a:t>命令查看对象类型</a:t>
            </a:r>
          </a:p>
          <a:p>
            <a:pPr algn="ctr"/>
            <a:r>
              <a:rPr lang="en-US" altLang="zh-CN" sz="1800" b="1" dirty="0">
                <a:solidFill>
                  <a:schemeClr val="tx1"/>
                </a:solidFill>
                <a:latin typeface="微软雅黑" panose="020B0503020204020204" pitchFamily="34" charset="-122"/>
                <a:ea typeface="微软雅黑" panose="020B0503020204020204" pitchFamily="34" charset="-122"/>
              </a:rPr>
              <a:t>Object encoding</a:t>
            </a:r>
            <a:r>
              <a:rPr lang="zh-CN" altLang="en-US" sz="1800" b="1" dirty="0">
                <a:solidFill>
                  <a:schemeClr val="tx1"/>
                </a:solidFill>
                <a:latin typeface="微软雅黑" panose="020B0503020204020204" pitchFamily="34" charset="-122"/>
                <a:ea typeface="微软雅黑" panose="020B0503020204020204" pitchFamily="34" charset="-122"/>
              </a:rPr>
              <a:t>命令查看</a:t>
            </a:r>
            <a:r>
              <a:rPr lang="zh-CN" altLang="en-US" sz="1800" b="1" dirty="0" smtClean="0">
                <a:solidFill>
                  <a:schemeClr val="tx1"/>
                </a:solidFill>
                <a:latin typeface="微软雅黑" panose="020B0503020204020204" pitchFamily="34" charset="-122"/>
                <a:ea typeface="微软雅黑" panose="020B0503020204020204" pitchFamily="34" charset="-122"/>
              </a:rPr>
              <a:t>对象编码</a:t>
            </a:r>
            <a:endParaRPr lang="en-US" altLang="zh-CN" sz="1800" b="1" dirty="0" smtClean="0">
              <a:solidFill>
                <a:schemeClr val="tx1"/>
              </a:solidFill>
              <a:latin typeface="微软雅黑" panose="020B0503020204020204" pitchFamily="34" charset="-122"/>
              <a:ea typeface="微软雅黑" panose="020B0503020204020204" pitchFamily="34" charset="-122"/>
            </a:endParaRPr>
          </a:p>
          <a:p>
            <a:pPr algn="ctr"/>
            <a:r>
              <a:rPr lang="en-US" altLang="zh-CN" sz="1800" b="1" dirty="0" smtClean="0">
                <a:solidFill>
                  <a:schemeClr val="tx1"/>
                </a:solidFill>
                <a:latin typeface="微软雅黑" panose="020B0503020204020204" pitchFamily="34" charset="-122"/>
                <a:ea typeface="微软雅黑" panose="020B0503020204020204" pitchFamily="34" charset="-122"/>
              </a:rPr>
              <a:t>Memory usage</a:t>
            </a:r>
            <a:r>
              <a:rPr lang="zh-CN" altLang="en-US" sz="1800" b="1" dirty="0" smtClean="0">
                <a:solidFill>
                  <a:schemeClr val="tx1"/>
                </a:solidFill>
                <a:latin typeface="微软雅黑" panose="020B0503020204020204" pitchFamily="34" charset="-122"/>
                <a:ea typeface="微软雅黑" panose="020B0503020204020204" pitchFamily="34" charset="-122"/>
              </a:rPr>
              <a:t>查看对象内存使用量</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17" name="圆角矩形 16"/>
          <p:cNvSpPr/>
          <p:nvPr/>
        </p:nvSpPr>
        <p:spPr>
          <a:xfrm>
            <a:off x="6903866" y="1288614"/>
            <a:ext cx="2428008" cy="413740"/>
          </a:xfrm>
          <a:prstGeom prst="roundRect">
            <a:avLst>
              <a:gd name="adj" fmla="val 50000"/>
            </a:avLst>
          </a:prstGeom>
          <a:solidFill>
            <a:srgbClr val="E7070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chemeClr val="bg1"/>
                </a:solidFill>
                <a:latin typeface="微软雅黑" panose="020B0503020204020204" pitchFamily="34" charset="-122"/>
                <a:ea typeface="微软雅黑" panose="020B0503020204020204" pitchFamily="34" charset="-122"/>
              </a:rPr>
              <a:t>对象的类型和编码</a:t>
            </a:r>
            <a:endParaRPr lang="en-US" altLang="zh-CN" sz="1800" b="1" dirty="0">
              <a:solidFill>
                <a:schemeClr val="bg1"/>
              </a:solidFill>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a:blip r:embed="rId5"/>
          <a:stretch>
            <a:fillRect/>
          </a:stretch>
        </p:blipFill>
        <p:spPr>
          <a:xfrm>
            <a:off x="1594763" y="1636737"/>
            <a:ext cx="3294089" cy="1954183"/>
          </a:xfrm>
          <a:prstGeom prst="rect">
            <a:avLst/>
          </a:prstGeom>
          <a:ln>
            <a:noFill/>
          </a:ln>
          <a:effectLst>
            <a:outerShdw blurRad="190500" algn="tl" rotWithShape="0">
              <a:srgbClr val="000000">
                <a:alpha val="70000"/>
              </a:srgbClr>
            </a:outerShdw>
          </a:effectLst>
        </p:spPr>
      </p:pic>
      <p:pic>
        <p:nvPicPr>
          <p:cNvPr id="19" name="图片 18"/>
          <p:cNvPicPr>
            <a:picLocks noChangeAspect="1"/>
          </p:cNvPicPr>
          <p:nvPr/>
        </p:nvPicPr>
        <p:blipFill>
          <a:blip r:embed="rId6"/>
          <a:stretch>
            <a:fillRect/>
          </a:stretch>
        </p:blipFill>
        <p:spPr>
          <a:xfrm>
            <a:off x="2026774" y="3993169"/>
            <a:ext cx="2430066" cy="1395578"/>
          </a:xfrm>
          <a:prstGeom prst="rect">
            <a:avLst/>
          </a:prstGeom>
        </p:spPr>
      </p:pic>
      <p:pic>
        <p:nvPicPr>
          <p:cNvPr id="20" name="图片 19"/>
          <p:cNvPicPr>
            <a:picLocks noChangeAspect="1"/>
          </p:cNvPicPr>
          <p:nvPr/>
        </p:nvPicPr>
        <p:blipFill>
          <a:blip r:embed="rId7"/>
          <a:stretch>
            <a:fillRect/>
          </a:stretch>
        </p:blipFill>
        <p:spPr>
          <a:xfrm>
            <a:off x="5911010" y="3420990"/>
            <a:ext cx="4324077" cy="2100920"/>
          </a:xfrm>
          <a:prstGeom prst="rect">
            <a:avLst/>
          </a:prstGeom>
        </p:spPr>
      </p:pic>
    </p:spTree>
    <p:extLst>
      <p:ext uri="{BB962C8B-B14F-4D97-AF65-F5344CB8AC3E}">
        <p14:creationId xmlns:p14="http://schemas.microsoft.com/office/powerpoint/2010/main" val="1625725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a:stretch>
            <a:fillRect/>
          </a:stretch>
        </p:blipFill>
        <p:spPr>
          <a:xfrm>
            <a:off x="0" y="0"/>
            <a:ext cx="12192000" cy="979358"/>
          </a:xfrm>
          <a:prstGeom prst="rect">
            <a:avLst/>
          </a:prstGeom>
        </p:spPr>
      </p:pic>
      <p:pic>
        <p:nvPicPr>
          <p:cNvPr id="26" name="图片 25"/>
          <p:cNvPicPr>
            <a:picLocks noChangeAspect="1"/>
          </p:cNvPicPr>
          <p:nvPr/>
        </p:nvPicPr>
        <p:blipFill>
          <a:blip r:embed="rId4"/>
          <a:stretch>
            <a:fillRect/>
          </a:stretch>
        </p:blipFill>
        <p:spPr>
          <a:xfrm>
            <a:off x="10235498" y="300148"/>
            <a:ext cx="1415848" cy="373378"/>
          </a:xfrm>
          <a:prstGeom prst="rect">
            <a:avLst/>
          </a:prstGeom>
        </p:spPr>
      </p:pic>
      <p:sp>
        <p:nvSpPr>
          <p:cNvPr id="14" name="文本占位符 17">
            <a:extLst>
              <a:ext uri="{FF2B5EF4-FFF2-40B4-BE49-F238E27FC236}">
                <a16:creationId xmlns:a16="http://schemas.microsoft.com/office/drawing/2014/main" xmlns="" id="{D0757D5A-1299-F345-BF10-2287492CFBE1}"/>
              </a:ext>
            </a:extLst>
          </p:cNvPr>
          <p:cNvSpPr txBox="1">
            <a:spLocks/>
          </p:cNvSpPr>
          <p:nvPr/>
        </p:nvSpPr>
        <p:spPr>
          <a:xfrm>
            <a:off x="348951" y="257303"/>
            <a:ext cx="4814720" cy="72205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3200" dirty="0" err="1" smtClean="0">
                <a:solidFill>
                  <a:schemeClr val="bg1"/>
                </a:solidFill>
                <a:latin typeface="vivo type CN简 Regular" panose="02000500000000000000" pitchFamily="50" charset="-122"/>
                <a:ea typeface="vivo type CN简 Regular" panose="02000500000000000000" pitchFamily="50" charset="-122"/>
              </a:rPr>
              <a:t>Redis</a:t>
            </a:r>
            <a:r>
              <a:rPr kumimoji="1" lang="zh-CN" altLang="en-US" sz="3200" dirty="0" smtClean="0">
                <a:solidFill>
                  <a:schemeClr val="bg1"/>
                </a:solidFill>
                <a:latin typeface="vivo type CN简 Regular" panose="02000500000000000000" pitchFamily="50" charset="-122"/>
                <a:ea typeface="vivo type CN简 Regular" panose="02000500000000000000" pitchFamily="50" charset="-122"/>
              </a:rPr>
              <a:t>数据对象</a:t>
            </a:r>
            <a:r>
              <a:rPr kumimoji="1" lang="en-US" altLang="zh-CN" sz="3200" dirty="0" smtClean="0">
                <a:solidFill>
                  <a:schemeClr val="bg1"/>
                </a:solidFill>
                <a:latin typeface="vivo type CN简 Regular" panose="02000500000000000000" pitchFamily="50" charset="-122"/>
                <a:ea typeface="vivo type CN简 Regular" panose="02000500000000000000" pitchFamily="50" charset="-122"/>
              </a:rPr>
              <a:t>-</a:t>
            </a:r>
            <a:r>
              <a:rPr kumimoji="1" lang="zh-CN" altLang="en-US" sz="3200" dirty="0" smtClean="0">
                <a:solidFill>
                  <a:schemeClr val="bg1"/>
                </a:solidFill>
                <a:latin typeface="vivo type CN简 Regular" panose="02000500000000000000" pitchFamily="50" charset="-122"/>
                <a:ea typeface="vivo type CN简 Regular" panose="02000500000000000000" pitchFamily="50" charset="-122"/>
              </a:rPr>
              <a:t>字符串</a:t>
            </a:r>
            <a:endParaRPr kumimoji="1" lang="zh-CN" altLang="en-US" sz="3200" dirty="0">
              <a:solidFill>
                <a:schemeClr val="bg1"/>
              </a:solidFill>
              <a:latin typeface="vivo type CN简 Regular" panose="02000500000000000000" pitchFamily="50" charset="-122"/>
              <a:ea typeface="vivo type CN简 Regular" panose="02000500000000000000" pitchFamily="50" charset="-122"/>
            </a:endParaRPr>
          </a:p>
        </p:txBody>
      </p:sp>
      <p:sp>
        <p:nvSpPr>
          <p:cNvPr id="8" name="矩形 7"/>
          <p:cNvSpPr/>
          <p:nvPr/>
        </p:nvSpPr>
        <p:spPr>
          <a:xfrm>
            <a:off x="1296431" y="1161203"/>
            <a:ext cx="5901585" cy="4247317"/>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字符串对象保存一个整数值，可以用</a:t>
            </a:r>
            <a:r>
              <a:rPr lang="en-US" altLang="zh-CN" sz="2000" dirty="0">
                <a:latin typeface="微软雅黑" panose="020B0503020204020204" pitchFamily="34" charset="-122"/>
                <a:ea typeface="微软雅黑" panose="020B0503020204020204" pitchFamily="34" charset="-122"/>
              </a:rPr>
              <a:t>long</a:t>
            </a:r>
            <a:r>
              <a:rPr lang="zh-CN" altLang="en-US" sz="2000" dirty="0">
                <a:latin typeface="微软雅黑" panose="020B0503020204020204" pitchFamily="34" charset="-122"/>
                <a:ea typeface="微软雅黑" panose="020B0503020204020204" pitchFamily="34" charset="-122"/>
              </a:rPr>
              <a:t>类型来表示，则编码为</a:t>
            </a:r>
            <a:r>
              <a:rPr lang="en-US" altLang="zh-CN" sz="2000" dirty="0" err="1">
                <a:latin typeface="微软雅黑" panose="020B0503020204020204" pitchFamily="34" charset="-122"/>
                <a:ea typeface="微软雅黑" panose="020B0503020204020204" pitchFamily="34" charset="-122"/>
              </a:rPr>
              <a:t>int</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保存字符串值，长度大于</a:t>
            </a:r>
            <a:r>
              <a:rPr lang="en-US" altLang="zh-CN" sz="2000" dirty="0" smtClean="0">
                <a:latin typeface="微软雅黑" panose="020B0503020204020204" pitchFamily="34" charset="-122"/>
                <a:ea typeface="微软雅黑" panose="020B0503020204020204" pitchFamily="34" charset="-122"/>
              </a:rPr>
              <a:t>39</a:t>
            </a:r>
            <a:r>
              <a:rPr lang="zh-CN" altLang="en-US" sz="2000" dirty="0" smtClean="0">
                <a:latin typeface="微软雅黑" panose="020B0503020204020204" pitchFamily="34" charset="-122"/>
                <a:ea typeface="微软雅黑" panose="020B0503020204020204" pitchFamily="34" charset="-122"/>
              </a:rPr>
              <a:t>字节</a:t>
            </a:r>
            <a:r>
              <a:rPr lang="zh-CN" altLang="en-US" sz="2000" dirty="0">
                <a:latin typeface="微软雅黑" panose="020B0503020204020204" pitchFamily="34" charset="-122"/>
                <a:ea typeface="微软雅黑" panose="020B0503020204020204" pitchFamily="34" charset="-122"/>
              </a:rPr>
              <a:t>，编码为</a:t>
            </a:r>
            <a:r>
              <a:rPr lang="en-US" altLang="zh-CN" sz="2000" dirty="0">
                <a:latin typeface="微软雅黑" panose="020B0503020204020204" pitchFamily="34" charset="-122"/>
                <a:ea typeface="微软雅黑" panose="020B0503020204020204" pitchFamily="34" charset="-122"/>
              </a:rPr>
              <a:t>raw</a:t>
            </a: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长度小于</a:t>
            </a:r>
            <a:r>
              <a:rPr lang="en-US" altLang="zh-CN" sz="2000" dirty="0" smtClean="0">
                <a:latin typeface="微软雅黑" panose="020B0503020204020204" pitchFamily="34" charset="-122"/>
                <a:ea typeface="微软雅黑" panose="020B0503020204020204" pitchFamily="34" charset="-122"/>
              </a:rPr>
              <a:t>39</a:t>
            </a:r>
            <a:r>
              <a:rPr lang="zh-CN" altLang="en-US" sz="2000" dirty="0" smtClean="0">
                <a:latin typeface="微软雅黑" panose="020B0503020204020204" pitchFamily="34" charset="-122"/>
                <a:ea typeface="微软雅黑" panose="020B0503020204020204" pitchFamily="34" charset="-122"/>
              </a:rPr>
              <a:t>字节</a:t>
            </a:r>
            <a:r>
              <a:rPr lang="zh-CN" altLang="en-US" sz="2000" dirty="0">
                <a:latin typeface="微软雅黑" panose="020B0503020204020204" pitchFamily="34" charset="-122"/>
                <a:ea typeface="微软雅黑" panose="020B0503020204020204" pitchFamily="34" charset="-122"/>
              </a:rPr>
              <a:t>，编码为</a:t>
            </a:r>
            <a:r>
              <a:rPr lang="en-US" altLang="zh-CN" sz="2000" dirty="0" err="1" smtClean="0">
                <a:latin typeface="微软雅黑" panose="020B0503020204020204" pitchFamily="34" charset="-122"/>
                <a:ea typeface="微软雅黑" panose="020B0503020204020204" pitchFamily="34" charset="-122"/>
              </a:rPr>
              <a:t>embstr</a:t>
            </a: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redis4.0</a:t>
            </a:r>
            <a:r>
              <a:rPr lang="zh-CN" altLang="en-US" sz="2000" dirty="0" smtClean="0">
                <a:latin typeface="微软雅黑" panose="020B0503020204020204" pitchFamily="34" charset="-122"/>
                <a:ea typeface="微软雅黑" panose="020B0503020204020204" pitchFamily="34" charset="-122"/>
              </a:rPr>
              <a:t>是</a:t>
            </a:r>
            <a:r>
              <a:rPr lang="en-US" altLang="zh-CN" sz="2000" dirty="0" smtClean="0">
                <a:latin typeface="微软雅黑" panose="020B0503020204020204" pitchFamily="34" charset="-122"/>
                <a:ea typeface="微软雅黑" panose="020B0503020204020204" pitchFamily="34" charset="-122"/>
              </a:rPr>
              <a:t>44</a:t>
            </a:r>
            <a:r>
              <a:rPr lang="zh-CN" altLang="en-US" sz="2000" dirty="0" smtClean="0">
                <a:latin typeface="微软雅黑" panose="020B0503020204020204" pitchFamily="34" charset="-122"/>
                <a:ea typeface="微软雅黑" panose="020B0503020204020204" pitchFamily="34" charset="-122"/>
              </a:rPr>
              <a:t>字节）</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Raw</a:t>
            </a:r>
            <a:r>
              <a:rPr lang="zh-CN" altLang="en-US" sz="2000" dirty="0">
                <a:latin typeface="微软雅黑" panose="020B0503020204020204" pitchFamily="34" charset="-122"/>
                <a:ea typeface="微软雅黑" panose="020B0503020204020204" pitchFamily="34" charset="-122"/>
              </a:rPr>
              <a:t>编码需要两次内存分配</a:t>
            </a:r>
            <a:r>
              <a:rPr lang="en-US"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redisObject</a:t>
            </a:r>
            <a:r>
              <a:rPr lang="zh-CN" altLang="en-US" sz="2000" dirty="0">
                <a:latin typeface="微软雅黑" panose="020B0503020204020204" pitchFamily="34" charset="-122"/>
                <a:ea typeface="微软雅黑" panose="020B0503020204020204" pitchFamily="34" charset="-122"/>
              </a:rPr>
              <a:t>和</a:t>
            </a:r>
            <a:r>
              <a:rPr lang="en-US" altLang="zh-CN" sz="2000" dirty="0" err="1">
                <a:latin typeface="微软雅黑" panose="020B0503020204020204" pitchFamily="34" charset="-122"/>
                <a:ea typeface="微软雅黑" panose="020B0503020204020204" pitchFamily="34" charset="-122"/>
              </a:rPr>
              <a:t>sdshdr</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embstr</a:t>
            </a:r>
            <a:r>
              <a:rPr lang="zh-CN" altLang="en-US" sz="2000" dirty="0">
                <a:latin typeface="微软雅黑" panose="020B0503020204020204" pitchFamily="34" charset="-122"/>
                <a:ea typeface="微软雅黑" panose="020B0503020204020204" pitchFamily="34" charset="-122"/>
              </a:rPr>
              <a:t>一次分配连续空间，释放同理</a:t>
            </a:r>
          </a:p>
          <a:p>
            <a:pPr marL="285750" indent="-285750">
              <a:lnSpc>
                <a:spcPct val="150000"/>
              </a:lnSpc>
              <a:buFont typeface="Arial" panose="020B0604020202020204" pitchFamily="34" charset="0"/>
              <a:buChar char="•"/>
            </a:pPr>
            <a:r>
              <a:rPr lang="en-US" altLang="zh-CN" sz="2000" dirty="0" err="1">
                <a:latin typeface="微软雅黑" panose="020B0503020204020204" pitchFamily="34" charset="-122"/>
                <a:ea typeface="微软雅黑" panose="020B0503020204020204" pitchFamily="34" charset="-122"/>
              </a:rPr>
              <a:t>Embstr</a:t>
            </a:r>
            <a:r>
              <a:rPr lang="zh-CN" altLang="en-US" sz="2000" dirty="0">
                <a:latin typeface="微软雅黑" panose="020B0503020204020204" pitchFamily="34" charset="-122"/>
                <a:ea typeface="微软雅黑" panose="020B0503020204020204" pitchFamily="34" charset="-122"/>
              </a:rPr>
              <a:t>编码对象只读，一旦修改，就变化为</a:t>
            </a:r>
            <a:r>
              <a:rPr lang="en-US" altLang="zh-CN" sz="2000" dirty="0">
                <a:latin typeface="微软雅黑" panose="020B0503020204020204" pitchFamily="34" charset="-122"/>
                <a:ea typeface="微软雅黑" panose="020B0503020204020204" pitchFamily="34" charset="-122"/>
              </a:rPr>
              <a:t>raw</a:t>
            </a:r>
            <a:r>
              <a:rPr lang="zh-CN" altLang="en-US" sz="2000" dirty="0">
                <a:latin typeface="微软雅黑" panose="020B0503020204020204" pitchFamily="34" charset="-122"/>
                <a:ea typeface="微软雅黑" panose="020B0503020204020204" pitchFamily="34" charset="-122"/>
              </a:rPr>
              <a:t>编码</a:t>
            </a: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9382" y="3230811"/>
            <a:ext cx="2877558" cy="2017948"/>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94305" y="1240037"/>
            <a:ext cx="4088681" cy="2032172"/>
          </a:xfrm>
          <a:prstGeom prst="rect">
            <a:avLst/>
          </a:prstGeom>
        </p:spPr>
      </p:pic>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90100" y="4967363"/>
            <a:ext cx="4959494" cy="1200270"/>
          </a:xfrm>
          <a:prstGeom prst="rect">
            <a:avLst/>
          </a:prstGeom>
        </p:spPr>
      </p:pic>
    </p:spTree>
    <p:extLst>
      <p:ext uri="{BB962C8B-B14F-4D97-AF65-F5344CB8AC3E}">
        <p14:creationId xmlns:p14="http://schemas.microsoft.com/office/powerpoint/2010/main" val="3690225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a:stretch>
            <a:fillRect/>
          </a:stretch>
        </p:blipFill>
        <p:spPr>
          <a:xfrm>
            <a:off x="0" y="0"/>
            <a:ext cx="12192000" cy="979358"/>
          </a:xfrm>
          <a:prstGeom prst="rect">
            <a:avLst/>
          </a:prstGeom>
        </p:spPr>
      </p:pic>
      <p:pic>
        <p:nvPicPr>
          <p:cNvPr id="26" name="图片 25"/>
          <p:cNvPicPr>
            <a:picLocks noChangeAspect="1"/>
          </p:cNvPicPr>
          <p:nvPr/>
        </p:nvPicPr>
        <p:blipFill>
          <a:blip r:embed="rId4"/>
          <a:stretch>
            <a:fillRect/>
          </a:stretch>
        </p:blipFill>
        <p:spPr>
          <a:xfrm>
            <a:off x="10235498" y="300148"/>
            <a:ext cx="1415848" cy="373378"/>
          </a:xfrm>
          <a:prstGeom prst="rect">
            <a:avLst/>
          </a:prstGeom>
        </p:spPr>
      </p:pic>
      <p:sp>
        <p:nvSpPr>
          <p:cNvPr id="14" name="文本占位符 17">
            <a:extLst>
              <a:ext uri="{FF2B5EF4-FFF2-40B4-BE49-F238E27FC236}">
                <a16:creationId xmlns:a16="http://schemas.microsoft.com/office/drawing/2014/main" xmlns="" id="{D0757D5A-1299-F345-BF10-2287492CFBE1}"/>
              </a:ext>
            </a:extLst>
          </p:cNvPr>
          <p:cNvSpPr txBox="1">
            <a:spLocks/>
          </p:cNvSpPr>
          <p:nvPr/>
        </p:nvSpPr>
        <p:spPr>
          <a:xfrm>
            <a:off x="348951" y="257303"/>
            <a:ext cx="4814720" cy="72205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3200" dirty="0" err="1" smtClean="0">
                <a:solidFill>
                  <a:schemeClr val="bg1"/>
                </a:solidFill>
                <a:latin typeface="vivo type CN简 Regular" panose="02000500000000000000" pitchFamily="50" charset="-122"/>
                <a:ea typeface="vivo type CN简 Regular" panose="02000500000000000000" pitchFamily="50" charset="-122"/>
              </a:rPr>
              <a:t>Redis</a:t>
            </a:r>
            <a:r>
              <a:rPr kumimoji="1" lang="zh-CN" altLang="en-US" sz="3200" dirty="0" smtClean="0">
                <a:solidFill>
                  <a:schemeClr val="bg1"/>
                </a:solidFill>
                <a:latin typeface="vivo type CN简 Regular" panose="02000500000000000000" pitchFamily="50" charset="-122"/>
                <a:ea typeface="vivo type CN简 Regular" panose="02000500000000000000" pitchFamily="50" charset="-122"/>
              </a:rPr>
              <a:t>数据对象</a:t>
            </a:r>
            <a:r>
              <a:rPr kumimoji="1" lang="en-US" altLang="zh-CN" sz="3200" dirty="0" smtClean="0">
                <a:solidFill>
                  <a:schemeClr val="bg1"/>
                </a:solidFill>
                <a:latin typeface="vivo type CN简 Regular" panose="02000500000000000000" pitchFamily="50" charset="-122"/>
                <a:ea typeface="vivo type CN简 Regular" panose="02000500000000000000" pitchFamily="50" charset="-122"/>
              </a:rPr>
              <a:t>-</a:t>
            </a:r>
            <a:r>
              <a:rPr kumimoji="1" lang="zh-CN" altLang="en-US" sz="3200" dirty="0" smtClean="0">
                <a:solidFill>
                  <a:schemeClr val="bg1"/>
                </a:solidFill>
                <a:latin typeface="vivo type CN简 Regular" panose="02000500000000000000" pitchFamily="50" charset="-122"/>
                <a:ea typeface="vivo type CN简 Regular" panose="02000500000000000000" pitchFamily="50" charset="-122"/>
              </a:rPr>
              <a:t>散列</a:t>
            </a:r>
            <a:endParaRPr kumimoji="1" lang="zh-CN" altLang="en-US" sz="3200" dirty="0">
              <a:solidFill>
                <a:schemeClr val="bg1"/>
              </a:solidFill>
              <a:latin typeface="vivo type CN简 Regular" panose="02000500000000000000" pitchFamily="50" charset="-122"/>
              <a:ea typeface="vivo type CN简 Regular" panose="02000500000000000000" pitchFamily="50" charset="-122"/>
            </a:endParaRPr>
          </a:p>
        </p:txBody>
      </p:sp>
      <p:sp>
        <p:nvSpPr>
          <p:cNvPr id="21" name="矩形 20"/>
          <p:cNvSpPr/>
          <p:nvPr/>
        </p:nvSpPr>
        <p:spPr>
          <a:xfrm>
            <a:off x="1296431" y="1161203"/>
            <a:ext cx="616968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所有键值对的键和值的长度都小于</a:t>
            </a:r>
            <a:r>
              <a:rPr lang="en-US" altLang="zh-CN" sz="2000" dirty="0">
                <a:latin typeface="微软雅黑" panose="020B0503020204020204" pitchFamily="34" charset="-122"/>
                <a:ea typeface="微软雅黑" panose="020B0503020204020204" pitchFamily="34" charset="-122"/>
              </a:rPr>
              <a:t>64</a:t>
            </a:r>
            <a:r>
              <a:rPr lang="zh-CN" altLang="en-US" sz="2000" dirty="0">
                <a:latin typeface="微软雅黑" panose="020B0503020204020204" pitchFamily="34" charset="-122"/>
                <a:ea typeface="微软雅黑" panose="020B0503020204020204" pitchFamily="34" charset="-122"/>
              </a:rPr>
              <a:t>字节而且键值对数量</a:t>
            </a: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小于</a:t>
            </a:r>
            <a:r>
              <a:rPr lang="en-US" altLang="zh-CN" sz="2000" dirty="0">
                <a:latin typeface="微软雅黑" panose="020B0503020204020204" pitchFamily="34" charset="-122"/>
                <a:ea typeface="微软雅黑" panose="020B0503020204020204" pitchFamily="34" charset="-122"/>
              </a:rPr>
              <a:t>512</a:t>
            </a:r>
            <a:r>
              <a:rPr lang="zh-CN" altLang="en-US" sz="2000" dirty="0">
                <a:latin typeface="微软雅黑" panose="020B0503020204020204" pitchFamily="34" charset="-122"/>
                <a:ea typeface="微软雅黑" panose="020B0503020204020204" pitchFamily="34" charset="-122"/>
              </a:rPr>
              <a:t>个，使用</a:t>
            </a:r>
            <a:r>
              <a:rPr lang="en-US" altLang="zh-CN" sz="2000" dirty="0" err="1">
                <a:latin typeface="微软雅黑" panose="020B0503020204020204" pitchFamily="34" charset="-122"/>
                <a:ea typeface="微软雅黑" panose="020B0503020204020204" pitchFamily="34" charset="-122"/>
              </a:rPr>
              <a:t>ziplist</a:t>
            </a:r>
            <a:r>
              <a:rPr lang="zh-CN" altLang="en-US" sz="2000" dirty="0">
                <a:latin typeface="微软雅黑" panose="020B0503020204020204" pitchFamily="34" charset="-122"/>
                <a:ea typeface="微软雅黑" panose="020B0503020204020204" pitchFamily="34" charset="-122"/>
              </a:rPr>
              <a:t>编码，否则</a:t>
            </a:r>
            <a:r>
              <a:rPr lang="en-US" altLang="zh-CN" sz="2000" dirty="0" err="1">
                <a:latin typeface="微软雅黑" panose="020B0503020204020204" pitchFamily="34" charset="-122"/>
                <a:ea typeface="微软雅黑" panose="020B0503020204020204" pitchFamily="34" charset="-122"/>
              </a:rPr>
              <a:t>hashtable</a:t>
            </a:r>
            <a:r>
              <a:rPr lang="zh-CN" altLang="en-US" sz="2000" dirty="0">
                <a:latin typeface="微软雅黑" panose="020B0503020204020204" pitchFamily="34" charset="-122"/>
                <a:ea typeface="微软雅黑" panose="020B0503020204020204" pitchFamily="34" charset="-122"/>
              </a:rPr>
              <a:t>编码</a:t>
            </a:r>
          </a:p>
        </p:txBody>
      </p:sp>
      <p:pic>
        <p:nvPicPr>
          <p:cNvPr id="22" name="图片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6612" y="3046253"/>
            <a:ext cx="4759780" cy="3364146"/>
          </a:xfrm>
          <a:prstGeom prst="rect">
            <a:avLst/>
          </a:prstGeom>
        </p:spPr>
      </p:pic>
      <p:pic>
        <p:nvPicPr>
          <p:cNvPr id="23" name="图片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34971" y="3066058"/>
            <a:ext cx="3815380" cy="2474511"/>
          </a:xfrm>
          <a:prstGeom prst="rect">
            <a:avLst/>
          </a:prstGeom>
        </p:spPr>
      </p:pic>
    </p:spTree>
    <p:extLst>
      <p:ext uri="{BB962C8B-B14F-4D97-AF65-F5344CB8AC3E}">
        <p14:creationId xmlns:p14="http://schemas.microsoft.com/office/powerpoint/2010/main" val="1294396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a:stretch>
            <a:fillRect/>
          </a:stretch>
        </p:blipFill>
        <p:spPr>
          <a:xfrm>
            <a:off x="0" y="0"/>
            <a:ext cx="12192000" cy="979358"/>
          </a:xfrm>
          <a:prstGeom prst="rect">
            <a:avLst/>
          </a:prstGeom>
        </p:spPr>
      </p:pic>
      <p:pic>
        <p:nvPicPr>
          <p:cNvPr id="26" name="图片 25"/>
          <p:cNvPicPr>
            <a:picLocks noChangeAspect="1"/>
          </p:cNvPicPr>
          <p:nvPr/>
        </p:nvPicPr>
        <p:blipFill>
          <a:blip r:embed="rId4"/>
          <a:stretch>
            <a:fillRect/>
          </a:stretch>
        </p:blipFill>
        <p:spPr>
          <a:xfrm>
            <a:off x="10235498" y="300148"/>
            <a:ext cx="1415848" cy="373378"/>
          </a:xfrm>
          <a:prstGeom prst="rect">
            <a:avLst/>
          </a:prstGeom>
        </p:spPr>
      </p:pic>
      <p:sp>
        <p:nvSpPr>
          <p:cNvPr id="14" name="文本占位符 17">
            <a:extLst>
              <a:ext uri="{FF2B5EF4-FFF2-40B4-BE49-F238E27FC236}">
                <a16:creationId xmlns:a16="http://schemas.microsoft.com/office/drawing/2014/main" xmlns="" id="{D0757D5A-1299-F345-BF10-2287492CFBE1}"/>
              </a:ext>
            </a:extLst>
          </p:cNvPr>
          <p:cNvSpPr txBox="1">
            <a:spLocks/>
          </p:cNvSpPr>
          <p:nvPr/>
        </p:nvSpPr>
        <p:spPr>
          <a:xfrm>
            <a:off x="348951" y="257303"/>
            <a:ext cx="4814720" cy="72205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3200" dirty="0" err="1" smtClean="0">
                <a:solidFill>
                  <a:schemeClr val="bg1"/>
                </a:solidFill>
                <a:latin typeface="vivo type CN简 Regular" panose="02000500000000000000" pitchFamily="50" charset="-122"/>
                <a:ea typeface="vivo type CN简 Regular" panose="02000500000000000000" pitchFamily="50" charset="-122"/>
              </a:rPr>
              <a:t>Redis</a:t>
            </a:r>
            <a:r>
              <a:rPr kumimoji="1" lang="zh-CN" altLang="en-US" sz="3200" dirty="0" smtClean="0">
                <a:solidFill>
                  <a:schemeClr val="bg1"/>
                </a:solidFill>
                <a:latin typeface="vivo type CN简 Regular" panose="02000500000000000000" pitchFamily="50" charset="-122"/>
                <a:ea typeface="vivo type CN简 Regular" panose="02000500000000000000" pitchFamily="50" charset="-122"/>
              </a:rPr>
              <a:t>数据对象</a:t>
            </a:r>
            <a:r>
              <a:rPr kumimoji="1" lang="en-US" altLang="zh-CN" sz="3200" dirty="0" smtClean="0">
                <a:solidFill>
                  <a:schemeClr val="bg1"/>
                </a:solidFill>
                <a:latin typeface="vivo type CN简 Regular" panose="02000500000000000000" pitchFamily="50" charset="-122"/>
                <a:ea typeface="vivo type CN简 Regular" panose="02000500000000000000" pitchFamily="50" charset="-122"/>
              </a:rPr>
              <a:t>-</a:t>
            </a:r>
            <a:r>
              <a:rPr kumimoji="1" lang="zh-CN" altLang="en-US" sz="3200" dirty="0" smtClean="0">
                <a:solidFill>
                  <a:schemeClr val="bg1"/>
                </a:solidFill>
                <a:latin typeface="vivo type CN简 Regular" panose="02000500000000000000" pitchFamily="50" charset="-122"/>
                <a:ea typeface="vivo type CN简 Regular" panose="02000500000000000000" pitchFamily="50" charset="-122"/>
              </a:rPr>
              <a:t>列表</a:t>
            </a:r>
            <a:endParaRPr kumimoji="1" lang="zh-CN" altLang="en-US" sz="3200" dirty="0">
              <a:solidFill>
                <a:schemeClr val="bg1"/>
              </a:solidFill>
              <a:latin typeface="vivo type CN简 Regular" panose="02000500000000000000" pitchFamily="50" charset="-122"/>
              <a:ea typeface="vivo type CN简 Regular" panose="02000500000000000000" pitchFamily="50" charset="-122"/>
            </a:endParaRPr>
          </a:p>
        </p:txBody>
      </p:sp>
      <p:sp>
        <p:nvSpPr>
          <p:cNvPr id="9" name="矩形 8"/>
          <p:cNvSpPr/>
          <p:nvPr/>
        </p:nvSpPr>
        <p:spPr>
          <a:xfrm>
            <a:off x="1296431" y="923300"/>
            <a:ext cx="666683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列表中所有元素的长度都小于</a:t>
            </a:r>
            <a:r>
              <a:rPr lang="en-US" altLang="zh-CN" sz="2000" dirty="0">
                <a:latin typeface="微软雅黑" panose="020B0503020204020204" pitchFamily="34" charset="-122"/>
                <a:ea typeface="微软雅黑" panose="020B0503020204020204" pitchFamily="34" charset="-122"/>
              </a:rPr>
              <a:t>64</a:t>
            </a:r>
            <a:r>
              <a:rPr lang="zh-CN" altLang="en-US" sz="2000" dirty="0">
                <a:latin typeface="微软雅黑" panose="020B0503020204020204" pitchFamily="34" charset="-122"/>
                <a:ea typeface="微软雅黑" panose="020B0503020204020204" pitchFamily="34" charset="-122"/>
              </a:rPr>
              <a:t>字节而且元素数量小于</a:t>
            </a:r>
            <a:r>
              <a:rPr lang="en-US" altLang="zh-CN" sz="2000" dirty="0">
                <a:latin typeface="微软雅黑" panose="020B0503020204020204" pitchFamily="34" charset="-122"/>
                <a:ea typeface="微软雅黑" panose="020B0503020204020204" pitchFamily="34" charset="-122"/>
              </a:rPr>
              <a:t>512</a:t>
            </a:r>
            <a:r>
              <a:rPr lang="zh-CN" altLang="en-US" sz="2000" dirty="0">
                <a:latin typeface="微软雅黑" panose="020B0503020204020204" pitchFamily="34" charset="-122"/>
                <a:ea typeface="微软雅黑" panose="020B0503020204020204" pitchFamily="34" charset="-122"/>
              </a:rPr>
              <a:t>个，使用</a:t>
            </a:r>
            <a:r>
              <a:rPr lang="en-US" altLang="zh-CN" sz="2000" dirty="0" err="1">
                <a:latin typeface="微软雅黑" panose="020B0503020204020204" pitchFamily="34" charset="-122"/>
                <a:ea typeface="微软雅黑" panose="020B0503020204020204" pitchFamily="34" charset="-122"/>
              </a:rPr>
              <a:t>ziplist</a:t>
            </a:r>
            <a:r>
              <a:rPr lang="zh-CN" altLang="en-US" sz="2000" dirty="0">
                <a:latin typeface="微软雅黑" panose="020B0503020204020204" pitchFamily="34" charset="-122"/>
                <a:ea typeface="微软雅黑" panose="020B0503020204020204" pitchFamily="34" charset="-122"/>
              </a:rPr>
              <a:t>编码，否则，使用</a:t>
            </a:r>
            <a:r>
              <a:rPr lang="en-US" altLang="zh-CN" sz="2000" dirty="0" err="1">
                <a:latin typeface="微软雅黑" panose="020B0503020204020204" pitchFamily="34" charset="-122"/>
                <a:ea typeface="微软雅黑" panose="020B0503020204020204" pitchFamily="34" charset="-122"/>
              </a:rPr>
              <a:t>linkedlist</a:t>
            </a:r>
            <a:r>
              <a:rPr lang="zh-CN" altLang="en-US" sz="2000" dirty="0" smtClean="0">
                <a:latin typeface="微软雅黑" panose="020B0503020204020204" pitchFamily="34" charset="-122"/>
                <a:ea typeface="微软雅黑" panose="020B0503020204020204" pitchFamily="34" charset="-122"/>
              </a:rPr>
              <a:t>编码</a:t>
            </a:r>
            <a:r>
              <a:rPr lang="en-US" altLang="zh-CN" sz="2000" dirty="0" smtClean="0">
                <a:latin typeface="微软雅黑" panose="020B0503020204020204" pitchFamily="34" charset="-122"/>
                <a:ea typeface="微软雅黑" panose="020B0503020204020204" pitchFamily="34" charset="-122"/>
              </a:rPr>
              <a:t>(3.0)</a:t>
            </a: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3.2</a:t>
            </a:r>
            <a:r>
              <a:rPr lang="zh-CN" altLang="en-US" sz="2000" dirty="0" smtClean="0">
                <a:latin typeface="微软雅黑" panose="020B0503020204020204" pitchFamily="34" charset="-122"/>
                <a:ea typeface="微软雅黑" panose="020B0503020204020204" pitchFamily="34" charset="-122"/>
              </a:rPr>
              <a:t>以上版本只有一种编码</a:t>
            </a:r>
            <a:r>
              <a:rPr lang="en-US" altLang="zh-CN" sz="2000" dirty="0" err="1" smtClean="0">
                <a:latin typeface="微软雅黑" panose="020B0503020204020204" pitchFamily="34" charset="-122"/>
                <a:ea typeface="微软雅黑" panose="020B0503020204020204" pitchFamily="34" charset="-122"/>
              </a:rPr>
              <a:t>quicklist</a:t>
            </a:r>
            <a:endParaRPr lang="zh-CN" altLang="en-US" sz="2000"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0100" y="2402298"/>
            <a:ext cx="5725695" cy="1949172"/>
          </a:xfrm>
          <a:prstGeom prst="rect">
            <a:avLst/>
          </a:prstGeom>
        </p:spPr>
      </p:pic>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90100" y="4652263"/>
            <a:ext cx="5403746" cy="1644883"/>
          </a:xfrm>
          <a:prstGeom prst="rect">
            <a:avLst/>
          </a:prstGeom>
        </p:spPr>
      </p:pic>
    </p:spTree>
    <p:extLst>
      <p:ext uri="{BB962C8B-B14F-4D97-AF65-F5344CB8AC3E}">
        <p14:creationId xmlns:p14="http://schemas.microsoft.com/office/powerpoint/2010/main" val="137758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a:stretch>
            <a:fillRect/>
          </a:stretch>
        </p:blipFill>
        <p:spPr>
          <a:xfrm>
            <a:off x="0" y="0"/>
            <a:ext cx="12192000" cy="979358"/>
          </a:xfrm>
          <a:prstGeom prst="rect">
            <a:avLst/>
          </a:prstGeom>
        </p:spPr>
      </p:pic>
      <p:pic>
        <p:nvPicPr>
          <p:cNvPr id="26" name="图片 25"/>
          <p:cNvPicPr>
            <a:picLocks noChangeAspect="1"/>
          </p:cNvPicPr>
          <p:nvPr/>
        </p:nvPicPr>
        <p:blipFill>
          <a:blip r:embed="rId4"/>
          <a:stretch>
            <a:fillRect/>
          </a:stretch>
        </p:blipFill>
        <p:spPr>
          <a:xfrm>
            <a:off x="10235498" y="300148"/>
            <a:ext cx="1415848" cy="373378"/>
          </a:xfrm>
          <a:prstGeom prst="rect">
            <a:avLst/>
          </a:prstGeom>
        </p:spPr>
      </p:pic>
      <p:sp>
        <p:nvSpPr>
          <p:cNvPr id="14" name="文本占位符 17">
            <a:extLst>
              <a:ext uri="{FF2B5EF4-FFF2-40B4-BE49-F238E27FC236}">
                <a16:creationId xmlns:a16="http://schemas.microsoft.com/office/drawing/2014/main" xmlns="" id="{D0757D5A-1299-F345-BF10-2287492CFBE1}"/>
              </a:ext>
            </a:extLst>
          </p:cNvPr>
          <p:cNvSpPr txBox="1">
            <a:spLocks/>
          </p:cNvSpPr>
          <p:nvPr/>
        </p:nvSpPr>
        <p:spPr>
          <a:xfrm>
            <a:off x="348951" y="257303"/>
            <a:ext cx="4814720" cy="72205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3200" dirty="0" err="1" smtClean="0">
                <a:solidFill>
                  <a:schemeClr val="bg1"/>
                </a:solidFill>
                <a:latin typeface="vivo type CN简 Regular" panose="02000500000000000000" pitchFamily="50" charset="-122"/>
                <a:ea typeface="vivo type CN简 Regular" panose="02000500000000000000" pitchFamily="50" charset="-122"/>
              </a:rPr>
              <a:t>Redis</a:t>
            </a:r>
            <a:r>
              <a:rPr kumimoji="1" lang="zh-CN" altLang="en-US" sz="3200" dirty="0" smtClean="0">
                <a:solidFill>
                  <a:schemeClr val="bg1"/>
                </a:solidFill>
                <a:latin typeface="vivo type CN简 Regular" panose="02000500000000000000" pitchFamily="50" charset="-122"/>
                <a:ea typeface="vivo type CN简 Regular" panose="02000500000000000000" pitchFamily="50" charset="-122"/>
              </a:rPr>
              <a:t>数据对象</a:t>
            </a:r>
            <a:r>
              <a:rPr kumimoji="1" lang="en-US" altLang="zh-CN" sz="3200" dirty="0" smtClean="0">
                <a:solidFill>
                  <a:schemeClr val="bg1"/>
                </a:solidFill>
                <a:latin typeface="vivo type CN简 Regular" panose="02000500000000000000" pitchFamily="50" charset="-122"/>
                <a:ea typeface="vivo type CN简 Regular" panose="02000500000000000000" pitchFamily="50" charset="-122"/>
              </a:rPr>
              <a:t>-</a:t>
            </a:r>
            <a:r>
              <a:rPr kumimoji="1" lang="zh-CN" altLang="en-US" sz="3200" dirty="0" smtClean="0">
                <a:solidFill>
                  <a:schemeClr val="bg1"/>
                </a:solidFill>
                <a:latin typeface="vivo type CN简 Regular" panose="02000500000000000000" pitchFamily="50" charset="-122"/>
                <a:ea typeface="vivo type CN简 Regular" panose="02000500000000000000" pitchFamily="50" charset="-122"/>
              </a:rPr>
              <a:t>集合</a:t>
            </a:r>
            <a:endParaRPr kumimoji="1" lang="zh-CN" altLang="en-US" sz="3200" dirty="0">
              <a:solidFill>
                <a:schemeClr val="bg1"/>
              </a:solidFill>
              <a:latin typeface="vivo type CN简 Regular" panose="02000500000000000000" pitchFamily="50" charset="-122"/>
              <a:ea typeface="vivo type CN简 Regular" panose="02000500000000000000" pitchFamily="50" charset="-122"/>
            </a:endParaRPr>
          </a:p>
        </p:txBody>
      </p:sp>
      <p:sp>
        <p:nvSpPr>
          <p:cNvPr id="8" name="矩形 7"/>
          <p:cNvSpPr/>
          <p:nvPr/>
        </p:nvSpPr>
        <p:spPr>
          <a:xfrm>
            <a:off x="1296431" y="1161203"/>
            <a:ext cx="6888781" cy="1015663"/>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集合中所有元素都是整数值而且元素数量不超过</a:t>
            </a:r>
            <a:r>
              <a:rPr lang="en-US" altLang="zh-CN" sz="2000" dirty="0" smtClean="0">
                <a:latin typeface="微软雅黑" panose="020B0503020204020204" pitchFamily="34" charset="-122"/>
                <a:ea typeface="微软雅黑" panose="020B0503020204020204" pitchFamily="34" charset="-122"/>
              </a:rPr>
              <a:t>512</a:t>
            </a:r>
            <a:r>
              <a:rPr lang="zh-CN" altLang="en-US" sz="2000" dirty="0" smtClean="0">
                <a:latin typeface="微软雅黑" panose="020B0503020204020204" pitchFamily="34" charset="-122"/>
                <a:ea typeface="微软雅黑" panose="020B0503020204020204" pitchFamily="34" charset="-122"/>
              </a:rPr>
              <a:t>个</a:t>
            </a:r>
            <a:r>
              <a:rPr lang="zh-CN" altLang="en-US" sz="2000" dirty="0">
                <a:latin typeface="微软雅黑" panose="020B0503020204020204" pitchFamily="34" charset="-122"/>
                <a:ea typeface="微软雅黑" panose="020B0503020204020204" pitchFamily="34" charset="-122"/>
              </a:rPr>
              <a:t>，使用</a:t>
            </a:r>
            <a:r>
              <a:rPr lang="en-US" altLang="zh-CN" sz="2000" dirty="0" err="1">
                <a:latin typeface="微软雅黑" panose="020B0503020204020204" pitchFamily="34" charset="-122"/>
                <a:ea typeface="微软雅黑" panose="020B0503020204020204" pitchFamily="34" charset="-122"/>
              </a:rPr>
              <a:t>intset</a:t>
            </a:r>
            <a:r>
              <a:rPr lang="zh-CN" altLang="en-US" sz="2000" dirty="0">
                <a:latin typeface="微软雅黑" panose="020B0503020204020204" pitchFamily="34" charset="-122"/>
                <a:ea typeface="微软雅黑" panose="020B0503020204020204" pitchFamily="34" charset="-122"/>
              </a:rPr>
              <a:t>编码，否则</a:t>
            </a:r>
            <a:r>
              <a:rPr lang="en-US" altLang="zh-CN" sz="2000" dirty="0" err="1">
                <a:latin typeface="微软雅黑" panose="020B0503020204020204" pitchFamily="34" charset="-122"/>
                <a:ea typeface="微软雅黑" panose="020B0503020204020204" pitchFamily="34" charset="-122"/>
              </a:rPr>
              <a:t>hashtable</a:t>
            </a:r>
            <a:r>
              <a:rPr lang="zh-CN" altLang="en-US" sz="2000" dirty="0" smtClean="0">
                <a:latin typeface="微软雅黑" panose="020B0503020204020204" pitchFamily="34" charset="-122"/>
                <a:ea typeface="微软雅黑" panose="020B0503020204020204" pitchFamily="34" charset="-122"/>
              </a:rPr>
              <a:t>编码</a:t>
            </a:r>
            <a:endParaRPr lang="zh-CN" altLang="en-US" sz="2000" dirty="0">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6431" y="2599361"/>
            <a:ext cx="5376775" cy="2913943"/>
          </a:xfrm>
          <a:prstGeom prst="rect">
            <a:avLst/>
          </a:prstGeom>
        </p:spPr>
      </p:pic>
      <p:pic>
        <p:nvPicPr>
          <p:cNvPr id="15" name="图片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01190" y="2843463"/>
            <a:ext cx="4918523" cy="2425740"/>
          </a:xfrm>
          <a:prstGeom prst="rect">
            <a:avLst/>
          </a:prstGeom>
        </p:spPr>
      </p:pic>
    </p:spTree>
    <p:extLst>
      <p:ext uri="{BB962C8B-B14F-4D97-AF65-F5344CB8AC3E}">
        <p14:creationId xmlns:p14="http://schemas.microsoft.com/office/powerpoint/2010/main" val="1544357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a:stretch>
            <a:fillRect/>
          </a:stretch>
        </p:blipFill>
        <p:spPr>
          <a:xfrm>
            <a:off x="0" y="0"/>
            <a:ext cx="12192000" cy="979358"/>
          </a:xfrm>
          <a:prstGeom prst="rect">
            <a:avLst/>
          </a:prstGeom>
        </p:spPr>
      </p:pic>
      <p:pic>
        <p:nvPicPr>
          <p:cNvPr id="26" name="图片 25"/>
          <p:cNvPicPr>
            <a:picLocks noChangeAspect="1"/>
          </p:cNvPicPr>
          <p:nvPr/>
        </p:nvPicPr>
        <p:blipFill>
          <a:blip r:embed="rId4"/>
          <a:stretch>
            <a:fillRect/>
          </a:stretch>
        </p:blipFill>
        <p:spPr>
          <a:xfrm>
            <a:off x="10235498" y="300148"/>
            <a:ext cx="1415848" cy="373378"/>
          </a:xfrm>
          <a:prstGeom prst="rect">
            <a:avLst/>
          </a:prstGeom>
        </p:spPr>
      </p:pic>
      <p:sp>
        <p:nvSpPr>
          <p:cNvPr id="14" name="文本占位符 17">
            <a:extLst>
              <a:ext uri="{FF2B5EF4-FFF2-40B4-BE49-F238E27FC236}">
                <a16:creationId xmlns:a16="http://schemas.microsoft.com/office/drawing/2014/main" xmlns="" id="{D0757D5A-1299-F345-BF10-2287492CFBE1}"/>
              </a:ext>
            </a:extLst>
          </p:cNvPr>
          <p:cNvSpPr txBox="1">
            <a:spLocks/>
          </p:cNvSpPr>
          <p:nvPr/>
        </p:nvSpPr>
        <p:spPr>
          <a:xfrm>
            <a:off x="348951" y="257303"/>
            <a:ext cx="4814720" cy="72205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3200" dirty="0" err="1" smtClean="0">
                <a:solidFill>
                  <a:schemeClr val="bg1"/>
                </a:solidFill>
                <a:latin typeface="vivo type CN简 Regular" panose="02000500000000000000" pitchFamily="50" charset="-122"/>
                <a:ea typeface="vivo type CN简 Regular" panose="02000500000000000000" pitchFamily="50" charset="-122"/>
              </a:rPr>
              <a:t>Redis</a:t>
            </a:r>
            <a:r>
              <a:rPr kumimoji="1" lang="zh-CN" altLang="en-US" sz="3200" dirty="0" smtClean="0">
                <a:solidFill>
                  <a:schemeClr val="bg1"/>
                </a:solidFill>
                <a:latin typeface="vivo type CN简 Regular" panose="02000500000000000000" pitchFamily="50" charset="-122"/>
                <a:ea typeface="vivo type CN简 Regular" panose="02000500000000000000" pitchFamily="50" charset="-122"/>
              </a:rPr>
              <a:t>数据对象</a:t>
            </a:r>
            <a:r>
              <a:rPr kumimoji="1" lang="en-US" altLang="zh-CN" sz="3200" dirty="0" smtClean="0">
                <a:solidFill>
                  <a:schemeClr val="bg1"/>
                </a:solidFill>
                <a:latin typeface="vivo type CN简 Regular" panose="02000500000000000000" pitchFamily="50" charset="-122"/>
                <a:ea typeface="vivo type CN简 Regular" panose="02000500000000000000" pitchFamily="50" charset="-122"/>
              </a:rPr>
              <a:t>-</a:t>
            </a:r>
            <a:r>
              <a:rPr kumimoji="1" lang="zh-CN" altLang="en-US" sz="3200" dirty="0" smtClean="0">
                <a:solidFill>
                  <a:schemeClr val="bg1"/>
                </a:solidFill>
                <a:latin typeface="vivo type CN简 Regular" panose="02000500000000000000" pitchFamily="50" charset="-122"/>
                <a:ea typeface="vivo type CN简 Regular" panose="02000500000000000000" pitchFamily="50" charset="-122"/>
              </a:rPr>
              <a:t>有序集合</a:t>
            </a:r>
            <a:endParaRPr kumimoji="1" lang="zh-CN" altLang="en-US" sz="3200" dirty="0">
              <a:solidFill>
                <a:schemeClr val="bg1"/>
              </a:solidFill>
              <a:latin typeface="vivo type CN简 Regular" panose="02000500000000000000" pitchFamily="50" charset="-122"/>
              <a:ea typeface="vivo type CN简 Regular" panose="02000500000000000000" pitchFamily="50" charset="-122"/>
            </a:endParaRPr>
          </a:p>
        </p:txBody>
      </p:sp>
      <p:sp>
        <p:nvSpPr>
          <p:cNvPr id="9" name="矩形 8"/>
          <p:cNvSpPr/>
          <p:nvPr/>
        </p:nvSpPr>
        <p:spPr>
          <a:xfrm>
            <a:off x="1296431" y="1223347"/>
            <a:ext cx="6888781"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所有成员的长度小于</a:t>
            </a:r>
            <a:r>
              <a:rPr lang="en-US" altLang="zh-CN" sz="2000" dirty="0">
                <a:latin typeface="微软雅黑" panose="020B0503020204020204" pitchFamily="34" charset="-122"/>
                <a:ea typeface="微软雅黑" panose="020B0503020204020204" pitchFamily="34" charset="-122"/>
              </a:rPr>
              <a:t>64</a:t>
            </a:r>
            <a:r>
              <a:rPr lang="zh-CN" altLang="en-US" sz="2000" dirty="0">
                <a:latin typeface="微软雅黑" panose="020B0503020204020204" pitchFamily="34" charset="-122"/>
                <a:ea typeface="微软雅黑" panose="020B0503020204020204" pitchFamily="34" charset="-122"/>
              </a:rPr>
              <a:t>字节而且元素数量小于</a:t>
            </a:r>
            <a:r>
              <a:rPr lang="en-US" altLang="zh-CN" sz="2000" dirty="0" smtClean="0">
                <a:latin typeface="微软雅黑" panose="020B0503020204020204" pitchFamily="34" charset="-122"/>
                <a:ea typeface="微软雅黑" panose="020B0503020204020204" pitchFamily="34" charset="-122"/>
              </a:rPr>
              <a:t>128</a:t>
            </a:r>
            <a:r>
              <a:rPr lang="zh-CN" altLang="en-US" sz="2000" dirty="0" smtClean="0">
                <a:latin typeface="微软雅黑" panose="020B0503020204020204" pitchFamily="34" charset="-122"/>
                <a:ea typeface="微软雅黑" panose="020B0503020204020204" pitchFamily="34" charset="-122"/>
              </a:rPr>
              <a:t>使用</a:t>
            </a:r>
            <a:r>
              <a:rPr lang="en-US" altLang="zh-CN" sz="2000" dirty="0" err="1">
                <a:latin typeface="微软雅黑" panose="020B0503020204020204" pitchFamily="34" charset="-122"/>
                <a:ea typeface="微软雅黑" panose="020B0503020204020204" pitchFamily="34" charset="-122"/>
              </a:rPr>
              <a:t>ziplist</a:t>
            </a:r>
            <a:r>
              <a:rPr lang="zh-CN" altLang="en-US" sz="2000" dirty="0">
                <a:latin typeface="微软雅黑" panose="020B0503020204020204" pitchFamily="34" charset="-122"/>
                <a:ea typeface="微软雅黑" panose="020B0503020204020204" pitchFamily="34" charset="-122"/>
              </a:rPr>
              <a:t>编码，否则，使用</a:t>
            </a:r>
            <a:r>
              <a:rPr lang="en-US" altLang="zh-CN" sz="2000" dirty="0" err="1">
                <a:latin typeface="微软雅黑" panose="020B0503020204020204" pitchFamily="34" charset="-122"/>
                <a:ea typeface="微软雅黑" panose="020B0503020204020204" pitchFamily="34" charset="-122"/>
              </a:rPr>
              <a:t>skiplist</a:t>
            </a:r>
            <a:r>
              <a:rPr lang="zh-CN" altLang="en-US" sz="2000" dirty="0">
                <a:latin typeface="微软雅黑" panose="020B0503020204020204" pitchFamily="34" charset="-122"/>
                <a:ea typeface="微软雅黑" panose="020B0503020204020204" pitchFamily="34" charset="-122"/>
              </a:rPr>
              <a:t>加字典</a:t>
            </a: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使用字典是为了</a:t>
            </a:r>
            <a:r>
              <a:rPr lang="en-US" altLang="zh-CN" sz="2000" dirty="0">
                <a:latin typeface="微软雅黑" panose="020B0503020204020204" pitchFamily="34" charset="-122"/>
                <a:ea typeface="微软雅黑" panose="020B0503020204020204" pitchFamily="34" charset="-122"/>
              </a:rPr>
              <a:t>O(1)</a:t>
            </a:r>
            <a:r>
              <a:rPr lang="zh-CN" altLang="en-US" sz="2000" dirty="0">
                <a:latin typeface="微软雅黑" panose="020B0503020204020204" pitchFamily="34" charset="-122"/>
                <a:ea typeface="微软雅黑" panose="020B0503020204020204" pitchFamily="34" charset="-122"/>
              </a:rPr>
              <a:t>复杂度查找成员的分值</a:t>
            </a:r>
          </a:p>
        </p:txBody>
      </p:sp>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7604" y="2743314"/>
            <a:ext cx="4108791" cy="2834700"/>
          </a:xfrm>
          <a:prstGeom prst="rect">
            <a:avLst/>
          </a:prstGeom>
        </p:spPr>
      </p:pic>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9987" y="3162339"/>
            <a:ext cx="4866013" cy="3164737"/>
          </a:xfrm>
          <a:prstGeom prst="rect">
            <a:avLst/>
          </a:prstGeom>
        </p:spPr>
      </p:pic>
    </p:spTree>
    <p:extLst>
      <p:ext uri="{BB962C8B-B14F-4D97-AF65-F5344CB8AC3E}">
        <p14:creationId xmlns:p14="http://schemas.microsoft.com/office/powerpoint/2010/main" val="1448705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a:stretch>
            <a:fillRect/>
          </a:stretch>
        </p:blipFill>
        <p:spPr>
          <a:xfrm>
            <a:off x="0" y="0"/>
            <a:ext cx="12192000" cy="979358"/>
          </a:xfrm>
          <a:prstGeom prst="rect">
            <a:avLst/>
          </a:prstGeom>
        </p:spPr>
      </p:pic>
      <p:pic>
        <p:nvPicPr>
          <p:cNvPr id="26" name="图片 25"/>
          <p:cNvPicPr>
            <a:picLocks noChangeAspect="1"/>
          </p:cNvPicPr>
          <p:nvPr/>
        </p:nvPicPr>
        <p:blipFill>
          <a:blip r:embed="rId4"/>
          <a:stretch>
            <a:fillRect/>
          </a:stretch>
        </p:blipFill>
        <p:spPr>
          <a:xfrm>
            <a:off x="10235498" y="300148"/>
            <a:ext cx="1415848" cy="373378"/>
          </a:xfrm>
          <a:prstGeom prst="rect">
            <a:avLst/>
          </a:prstGeom>
        </p:spPr>
      </p:pic>
      <p:sp>
        <p:nvSpPr>
          <p:cNvPr id="14" name="文本占位符 17">
            <a:extLst>
              <a:ext uri="{FF2B5EF4-FFF2-40B4-BE49-F238E27FC236}">
                <a16:creationId xmlns:a16="http://schemas.microsoft.com/office/drawing/2014/main" xmlns="" id="{D0757D5A-1299-F345-BF10-2287492CFBE1}"/>
              </a:ext>
            </a:extLst>
          </p:cNvPr>
          <p:cNvSpPr txBox="1">
            <a:spLocks/>
          </p:cNvSpPr>
          <p:nvPr/>
        </p:nvSpPr>
        <p:spPr>
          <a:xfrm>
            <a:off x="348951" y="257303"/>
            <a:ext cx="4814720" cy="72205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zh-CN" altLang="en-US" sz="3200" dirty="0" smtClean="0">
                <a:solidFill>
                  <a:schemeClr val="bg1"/>
                </a:solidFill>
                <a:latin typeface="vivo type CN简 Regular" panose="02000500000000000000" pitchFamily="50" charset="-122"/>
                <a:ea typeface="vivo type CN简 Regular" panose="02000500000000000000" pitchFamily="50" charset="-122"/>
              </a:rPr>
              <a:t>问卷与反馈</a:t>
            </a:r>
            <a:endParaRPr kumimoji="1" lang="zh-CN" altLang="en-US" sz="3200" dirty="0">
              <a:solidFill>
                <a:schemeClr val="bg1"/>
              </a:solidFill>
              <a:latin typeface="vivo type CN简 Regular" panose="02000500000000000000" pitchFamily="50" charset="-122"/>
              <a:ea typeface="vivo type CN简 Regular" panose="02000500000000000000" pitchFamily="50" charset="-122"/>
            </a:endParaRPr>
          </a:p>
        </p:txBody>
      </p:sp>
      <p:pic>
        <p:nvPicPr>
          <p:cNvPr id="2" name="图片 1"/>
          <p:cNvPicPr>
            <a:picLocks noChangeAspect="1"/>
          </p:cNvPicPr>
          <p:nvPr/>
        </p:nvPicPr>
        <p:blipFill>
          <a:blip r:embed="rId5"/>
          <a:stretch>
            <a:fillRect/>
          </a:stretch>
        </p:blipFill>
        <p:spPr>
          <a:xfrm>
            <a:off x="2926443" y="1796142"/>
            <a:ext cx="5188857" cy="4475843"/>
          </a:xfrm>
          <a:prstGeom prst="rect">
            <a:avLst/>
          </a:prstGeom>
        </p:spPr>
      </p:pic>
    </p:spTree>
    <p:extLst>
      <p:ext uri="{BB962C8B-B14F-4D97-AF65-F5344CB8AC3E}">
        <p14:creationId xmlns:p14="http://schemas.microsoft.com/office/powerpoint/2010/main" val="7507782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816076" y="299538"/>
            <a:ext cx="1415848" cy="373378"/>
          </a:xfrm>
          <a:prstGeom prst="rect">
            <a:avLst/>
          </a:prstGeom>
        </p:spPr>
      </p:pic>
      <p:pic>
        <p:nvPicPr>
          <p:cNvPr id="15" name="图片 14"/>
          <p:cNvPicPr>
            <a:picLocks noChangeAspect="1"/>
          </p:cNvPicPr>
          <p:nvPr/>
        </p:nvPicPr>
        <p:blipFill>
          <a:blip r:embed="rId3"/>
          <a:stretch>
            <a:fillRect/>
          </a:stretch>
        </p:blipFill>
        <p:spPr>
          <a:xfrm>
            <a:off x="0" y="-2842"/>
            <a:ext cx="12192000" cy="6860842"/>
          </a:xfrm>
          <a:prstGeom prst="rect">
            <a:avLst/>
          </a:prstGeom>
        </p:spPr>
      </p:pic>
      <p:pic>
        <p:nvPicPr>
          <p:cNvPr id="16" name="图片 15"/>
          <p:cNvPicPr>
            <a:picLocks noChangeAspect="1"/>
          </p:cNvPicPr>
          <p:nvPr/>
        </p:nvPicPr>
        <p:blipFill>
          <a:blip r:embed="rId2"/>
          <a:stretch>
            <a:fillRect/>
          </a:stretch>
        </p:blipFill>
        <p:spPr>
          <a:xfrm>
            <a:off x="10235498" y="300148"/>
            <a:ext cx="1415848" cy="373378"/>
          </a:xfrm>
          <a:prstGeom prst="rect">
            <a:avLst/>
          </a:prstGeom>
        </p:spPr>
      </p:pic>
      <p:sp>
        <p:nvSpPr>
          <p:cNvPr id="2" name="文本框 1"/>
          <p:cNvSpPr txBox="1"/>
          <p:nvPr/>
        </p:nvSpPr>
        <p:spPr>
          <a:xfrm>
            <a:off x="816076" y="572877"/>
            <a:ext cx="7160136" cy="3631763"/>
          </a:xfrm>
          <a:prstGeom prst="rect">
            <a:avLst/>
          </a:prstGeom>
          <a:noFill/>
        </p:spPr>
        <p:txBody>
          <a:bodyPr wrap="square" rtlCol="0">
            <a:spAutoFit/>
          </a:bodyPr>
          <a:lstStyle/>
          <a:p>
            <a:r>
              <a:rPr lang="en-US" altLang="zh-CN" sz="11500" dirty="0">
                <a:solidFill>
                  <a:schemeClr val="bg1"/>
                </a:solidFill>
                <a:latin typeface="vivo Bold" panose="00000800000000000000" pitchFamily="2" charset="0"/>
              </a:rPr>
              <a:t>THANK</a:t>
            </a:r>
          </a:p>
          <a:p>
            <a:r>
              <a:rPr lang="en-US" altLang="zh-CN" sz="11500" dirty="0">
                <a:solidFill>
                  <a:schemeClr val="bg1"/>
                </a:solidFill>
                <a:latin typeface="vivo Bold" panose="00000800000000000000" pitchFamily="2" charset="0"/>
              </a:rPr>
              <a:t>YOU</a:t>
            </a:r>
            <a:endParaRPr lang="zh-CN" altLang="en-US" sz="11500" dirty="0">
              <a:solidFill>
                <a:schemeClr val="bg1"/>
              </a:solidFill>
              <a:latin typeface="vivo Bold" panose="00000800000000000000" pitchFamily="2" charset="0"/>
            </a:endParaRPr>
          </a:p>
        </p:txBody>
      </p:sp>
    </p:spTree>
    <p:extLst>
      <p:ext uri="{BB962C8B-B14F-4D97-AF65-F5344CB8AC3E}">
        <p14:creationId xmlns:p14="http://schemas.microsoft.com/office/powerpoint/2010/main" val="36788932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2"/>
          <a:stretch>
            <a:fillRect/>
          </a:stretch>
        </p:blipFill>
        <p:spPr>
          <a:xfrm>
            <a:off x="0" y="0"/>
            <a:ext cx="12192000" cy="979358"/>
          </a:xfrm>
          <a:prstGeom prst="rect">
            <a:avLst/>
          </a:prstGeom>
        </p:spPr>
      </p:pic>
      <p:pic>
        <p:nvPicPr>
          <p:cNvPr id="5" name="图片 4"/>
          <p:cNvPicPr>
            <a:picLocks noChangeAspect="1"/>
          </p:cNvPicPr>
          <p:nvPr/>
        </p:nvPicPr>
        <p:blipFill>
          <a:blip r:embed="rId2"/>
          <a:stretch>
            <a:fillRect/>
          </a:stretch>
        </p:blipFill>
        <p:spPr>
          <a:xfrm>
            <a:off x="0" y="-1"/>
            <a:ext cx="12192000" cy="834455"/>
          </a:xfrm>
          <a:prstGeom prst="rect">
            <a:avLst/>
          </a:prstGeom>
        </p:spPr>
      </p:pic>
      <p:sp>
        <p:nvSpPr>
          <p:cNvPr id="7" name="文本占位符 17"/>
          <p:cNvSpPr txBox="1">
            <a:spLocks/>
          </p:cNvSpPr>
          <p:nvPr/>
        </p:nvSpPr>
        <p:spPr>
          <a:xfrm>
            <a:off x="348953" y="257303"/>
            <a:ext cx="1415848" cy="73028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zh-CN" altLang="en-US" sz="3200" dirty="0" smtClean="0">
                <a:solidFill>
                  <a:schemeClr val="bg1"/>
                </a:solidFill>
                <a:latin typeface="vivo type CN简 Regular" panose="02000500000000000000" pitchFamily="50" charset="-122"/>
                <a:ea typeface="vivo type CN简 Regular" panose="02000500000000000000" pitchFamily="50" charset="-122"/>
              </a:rPr>
              <a:t>番外</a:t>
            </a:r>
            <a:endParaRPr kumimoji="1" lang="zh-CN" altLang="en-US" sz="3200" dirty="0">
              <a:solidFill>
                <a:schemeClr val="bg1"/>
              </a:solidFill>
              <a:latin typeface="vivo type CN简 Regular" panose="02000500000000000000" pitchFamily="50" charset="-122"/>
              <a:ea typeface="vivo type CN简 Regular" panose="02000500000000000000" pitchFamily="50" charset="-122"/>
            </a:endParaRPr>
          </a:p>
        </p:txBody>
      </p:sp>
      <p:pic>
        <p:nvPicPr>
          <p:cNvPr id="26" name="图片 25"/>
          <p:cNvPicPr>
            <a:picLocks noChangeAspect="1"/>
          </p:cNvPicPr>
          <p:nvPr/>
        </p:nvPicPr>
        <p:blipFill>
          <a:blip r:embed="rId3"/>
          <a:stretch>
            <a:fillRect/>
          </a:stretch>
        </p:blipFill>
        <p:spPr>
          <a:xfrm>
            <a:off x="10334650" y="230537"/>
            <a:ext cx="1415848" cy="373378"/>
          </a:xfrm>
          <a:prstGeom prst="rect">
            <a:avLst/>
          </a:prstGeom>
        </p:spPr>
      </p:pic>
      <p:sp>
        <p:nvSpPr>
          <p:cNvPr id="9" name="文本框 8"/>
          <p:cNvSpPr txBox="1"/>
          <p:nvPr/>
        </p:nvSpPr>
        <p:spPr>
          <a:xfrm>
            <a:off x="669471" y="1698172"/>
            <a:ext cx="10172699" cy="506186"/>
          </a:xfrm>
          <a:prstGeom prst="rect">
            <a:avLst/>
          </a:prstGeom>
          <a:noFill/>
        </p:spPr>
        <p:txBody>
          <a:bodyPr wrap="square" rtlCol="0">
            <a:spAutoFit/>
          </a:bodyPr>
          <a:lstStyle/>
          <a:p>
            <a:pPr marL="285750" lvl="0" indent="-285750">
              <a:lnSpc>
                <a:spcPct val="150000"/>
              </a:lnSpc>
            </a:pPr>
            <a:r>
              <a:rPr lang="zh-CN" altLang="en-US">
                <a:latin typeface="微软雅黑" panose="020B0503020204020204" pitchFamily="34" charset="-122"/>
                <a:ea typeface="微软雅黑" panose="020B0503020204020204" pitchFamily="34" charset="-122"/>
              </a:rPr>
              <a:t>大家知道</a:t>
            </a:r>
            <a:r>
              <a:rPr lang="en-US" altLang="zh-CN" dirty="0" err="1">
                <a:latin typeface="微软雅黑" panose="020B0503020204020204" pitchFamily="34" charset="-122"/>
                <a:ea typeface="微软雅黑" panose="020B0503020204020204" pitchFamily="34" charset="-122"/>
              </a:rPr>
              <a:t>Redis</a:t>
            </a:r>
            <a:r>
              <a:rPr lang="zh-CN" altLang="en-US" dirty="0">
                <a:latin typeface="微软雅黑" panose="020B0503020204020204" pitchFamily="34" charset="-122"/>
                <a:ea typeface="微软雅黑" panose="020B0503020204020204" pitchFamily="34" charset="-122"/>
              </a:rPr>
              <a:t>端口为啥是</a:t>
            </a:r>
            <a:r>
              <a:rPr lang="en-US" altLang="zh-CN" dirty="0">
                <a:latin typeface="微软雅黑" panose="020B0503020204020204" pitchFamily="34" charset="-122"/>
                <a:ea typeface="微软雅黑" panose="020B0503020204020204" pitchFamily="34" charset="-122"/>
              </a:rPr>
              <a:t>6379</a:t>
            </a:r>
            <a:r>
              <a:rPr lang="zh-CN" altLang="en-US" dirty="0">
                <a:latin typeface="微软雅黑" panose="020B0503020204020204" pitchFamily="34" charset="-122"/>
                <a:ea typeface="微软雅黑" panose="020B0503020204020204" pitchFamily="34" charset="-122"/>
              </a:rPr>
              <a:t>么？</a:t>
            </a:r>
            <a:endParaRPr lang="en-US" altLang="zh-CN" dirty="0">
              <a:latin typeface="微软雅黑" panose="020B0503020204020204" pitchFamily="34" charset="-122"/>
              <a:ea typeface="微软雅黑" panose="020B0503020204020204" pitchFamily="34" charset="-122"/>
            </a:endParaRPr>
          </a:p>
        </p:txBody>
      </p:sp>
      <p:sp>
        <p:nvSpPr>
          <p:cNvPr id="8" name="文本框 7"/>
          <p:cNvSpPr txBox="1"/>
          <p:nvPr/>
        </p:nvSpPr>
        <p:spPr>
          <a:xfrm>
            <a:off x="669470" y="2275116"/>
            <a:ext cx="10172699" cy="1338828"/>
          </a:xfrm>
          <a:prstGeom prst="rect">
            <a:avLst/>
          </a:prstGeom>
          <a:noFill/>
        </p:spPr>
        <p:txBody>
          <a:bodyPr wrap="square" rtlCol="0">
            <a:spAutoFit/>
          </a:bodyPr>
          <a:lstStyle/>
          <a:p>
            <a:pPr marL="285750" indent="-285750">
              <a:lnSpc>
                <a:spcPct val="150000"/>
              </a:lnSpc>
            </a:pPr>
            <a:r>
              <a:rPr lang="zh-CN" altLang="en-US" dirty="0" smtClean="0">
                <a:latin typeface="微软雅黑" panose="020B0503020204020204" pitchFamily="34" charset="-122"/>
                <a:ea typeface="微软雅黑" panose="020B0503020204020204" pitchFamily="34" charset="-122"/>
              </a:rPr>
              <a:t>这个端口号不是随机选的，而是由手机键盘字母「</a:t>
            </a:r>
            <a:r>
              <a:rPr lang="en-US" altLang="zh-CN" dirty="0" smtClean="0">
                <a:latin typeface="微软雅黑" panose="020B0503020204020204" pitchFamily="34" charset="-122"/>
                <a:ea typeface="微软雅黑" panose="020B0503020204020204" pitchFamily="34" charset="-122"/>
              </a:rPr>
              <a:t>MERZ</a:t>
            </a:r>
            <a:r>
              <a:rPr lang="zh-CN" altLang="en-US" dirty="0">
                <a:latin typeface="微软雅黑" panose="020B0503020204020204" pitchFamily="34" charset="-122"/>
                <a:ea typeface="微软雅黑" panose="020B0503020204020204" pitchFamily="34" charset="-122"/>
              </a:rPr>
              <a:t>」的位置决定的。「</a:t>
            </a:r>
            <a:r>
              <a:rPr lang="en-US" altLang="zh-CN" dirty="0">
                <a:latin typeface="微软雅黑" panose="020B0503020204020204" pitchFamily="34" charset="-122"/>
                <a:ea typeface="微软雅黑" panose="020B0503020204020204" pitchFamily="34" charset="-122"/>
              </a:rPr>
              <a:t>MERZ</a:t>
            </a:r>
            <a:r>
              <a:rPr lang="zh-CN" altLang="en-US" dirty="0">
                <a:latin typeface="微软雅黑" panose="020B0503020204020204" pitchFamily="34" charset="-122"/>
                <a:ea typeface="微软雅黑" panose="020B0503020204020204" pitchFamily="34" charset="-122"/>
              </a:rPr>
              <a:t>」在 </a:t>
            </a:r>
            <a:r>
              <a:rPr lang="en-US" altLang="zh-CN" dirty="0" err="1" smtClean="0">
                <a:latin typeface="微软雅黑" panose="020B0503020204020204" pitchFamily="34" charset="-122"/>
                <a:ea typeface="微软雅黑" panose="020B0503020204020204" pitchFamily="34" charset="-122"/>
              </a:rPr>
              <a:t>Antirez</a:t>
            </a:r>
            <a:r>
              <a:rPr lang="zh-CN" altLang="en-US" dirty="0" smtClean="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redis</a:t>
            </a:r>
            <a:r>
              <a:rPr lang="zh-CN" altLang="en-US" dirty="0" smtClean="0">
                <a:latin typeface="微软雅黑" panose="020B0503020204020204" pitchFamily="34" charset="-122"/>
                <a:ea typeface="微软雅黑" panose="020B0503020204020204" pitchFamily="34" charset="-122"/>
              </a:rPr>
              <a:t>作者）</a:t>
            </a:r>
            <a:r>
              <a:rPr lang="en-US" altLang="zh-CN" dirty="0" smtClean="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的朋友圈语言中是「愚蠢」的代名词，它源于意大利广告女郎「</a:t>
            </a:r>
            <a:r>
              <a:rPr lang="en-US" altLang="zh-CN" dirty="0" err="1">
                <a:latin typeface="微软雅黑" panose="020B0503020204020204" pitchFamily="34" charset="-122"/>
                <a:ea typeface="微软雅黑" panose="020B0503020204020204" pitchFamily="34" charset="-122"/>
              </a:rPr>
              <a:t>Alessia</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Merz</a:t>
            </a:r>
            <a:r>
              <a:rPr lang="zh-CN" altLang="en-US" dirty="0">
                <a:latin typeface="微软雅黑" panose="020B0503020204020204" pitchFamily="34" charset="-122"/>
                <a:ea typeface="微软雅黑" panose="020B0503020204020204" pitchFamily="34" charset="-122"/>
              </a:rPr>
              <a:t>」在电视节目上说了一堆愚蠢</a:t>
            </a:r>
            <a:r>
              <a:rPr lang="zh-CN" altLang="en-US" dirty="0" smtClean="0">
                <a:latin typeface="微软雅黑" panose="020B0503020204020204" pitchFamily="34" charset="-122"/>
                <a:ea typeface="微软雅黑" panose="020B0503020204020204" pitchFamily="34" charset="-122"/>
              </a:rPr>
              <a:t>的话</a:t>
            </a:r>
            <a:r>
              <a:rPr lang="en-US" altLang="zh-CN" dirty="0" smtClean="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因为不爽一个广告女郎，就把人家做成了端口</a:t>
            </a:r>
            <a:r>
              <a:rPr lang="zh-CN" altLang="en-US" dirty="0" smtClean="0">
                <a:latin typeface="微软雅黑" panose="020B0503020204020204" pitchFamily="34" charset="-122"/>
                <a:ea typeface="微软雅黑" panose="020B0503020204020204" pitchFamily="34" charset="-122"/>
              </a:rPr>
              <a:t>名。</a:t>
            </a:r>
            <a:endParaRPr lang="en-US" altLang="zh-CN" dirty="0" smtClean="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a:stretch>
            <a:fillRect/>
          </a:stretch>
        </p:blipFill>
        <p:spPr>
          <a:xfrm>
            <a:off x="669470" y="3684702"/>
            <a:ext cx="4527494" cy="3085080"/>
          </a:xfrm>
          <a:prstGeom prst="rect">
            <a:avLst/>
          </a:prstGeom>
        </p:spPr>
      </p:pic>
      <p:pic>
        <p:nvPicPr>
          <p:cNvPr id="3" name="图片 2"/>
          <p:cNvPicPr>
            <a:picLocks noChangeAspect="1"/>
          </p:cNvPicPr>
          <p:nvPr/>
        </p:nvPicPr>
        <p:blipFill>
          <a:blip r:embed="rId5"/>
          <a:stretch>
            <a:fillRect/>
          </a:stretch>
        </p:blipFill>
        <p:spPr>
          <a:xfrm>
            <a:off x="5196964" y="3782676"/>
            <a:ext cx="6276975" cy="2787196"/>
          </a:xfrm>
          <a:prstGeom prst="rect">
            <a:avLst/>
          </a:prstGeom>
        </p:spPr>
      </p:pic>
    </p:spTree>
    <p:extLst>
      <p:ext uri="{BB962C8B-B14F-4D97-AF65-F5344CB8AC3E}">
        <p14:creationId xmlns:p14="http://schemas.microsoft.com/office/powerpoint/2010/main" val="1677861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dirty="0"/>
          </a:p>
        </p:txBody>
      </p:sp>
      <p:pic>
        <p:nvPicPr>
          <p:cNvPr id="4" name="图片占位符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1999" cy="6858001"/>
          </a:xfrm>
          <a:prstGeom prst="rect">
            <a:avLst/>
          </a:prstGeom>
        </p:spPr>
      </p:pic>
      <p:pic>
        <p:nvPicPr>
          <p:cNvPr id="11" name="图片 10"/>
          <p:cNvPicPr>
            <a:picLocks noChangeAspect="1"/>
          </p:cNvPicPr>
          <p:nvPr/>
        </p:nvPicPr>
        <p:blipFill>
          <a:blip r:embed="rId3"/>
          <a:stretch>
            <a:fillRect/>
          </a:stretch>
        </p:blipFill>
        <p:spPr>
          <a:xfrm>
            <a:off x="4263186" y="1534998"/>
            <a:ext cx="3665626" cy="3532452"/>
          </a:xfrm>
          <a:prstGeom prst="rect">
            <a:avLst/>
          </a:prstGeom>
        </p:spPr>
      </p:pic>
      <p:sp>
        <p:nvSpPr>
          <p:cNvPr id="12" name="TextBox 6"/>
          <p:cNvSpPr txBox="1">
            <a:spLocks/>
          </p:cNvSpPr>
          <p:nvPr/>
        </p:nvSpPr>
        <p:spPr>
          <a:xfrm>
            <a:off x="4044097" y="2865942"/>
            <a:ext cx="4103801" cy="820486"/>
          </a:xfrm>
          <a:prstGeom prst="rect">
            <a:avLst/>
          </a:prstGeom>
          <a:noFill/>
        </p:spPr>
        <p:txBody>
          <a:bodyPr wrap="square" lIns="248526" tIns="230773" rIns="71008" bIns="46155" rtlCol="0">
            <a:spAutoFit/>
          </a:bodyPr>
          <a:lstStyle/>
          <a:p>
            <a:pPr algn="ctr">
              <a:lnSpc>
                <a:spcPct val="120000"/>
              </a:lnSpc>
              <a:spcBef>
                <a:spcPts val="592"/>
              </a:spcBef>
              <a:spcAft>
                <a:spcPts val="1578"/>
              </a:spcAft>
            </a:pPr>
            <a:r>
              <a:rPr lang="en-US" altLang="zh-CN" sz="3200" spc="148" dirty="0" err="1" smtClean="0">
                <a:solidFill>
                  <a:schemeClr val="bg1"/>
                </a:solidFill>
                <a:latin typeface="vivo type CN简 Bold" panose="02000800000000000000" pitchFamily="50" charset="-122"/>
                <a:ea typeface="vivo type CN简 Bold" panose="02000800000000000000" pitchFamily="50" charset="-122"/>
                <a:cs typeface="黑体"/>
              </a:rPr>
              <a:t>Redis</a:t>
            </a:r>
            <a:r>
              <a:rPr lang="zh-CN" altLang="en-US" sz="3200" spc="148" dirty="0" smtClean="0">
                <a:solidFill>
                  <a:schemeClr val="bg1"/>
                </a:solidFill>
                <a:latin typeface="vivo type CN简 Bold" panose="02000800000000000000" pitchFamily="50" charset="-122"/>
                <a:ea typeface="vivo type CN简 Bold" panose="02000800000000000000" pitchFamily="50" charset="-122"/>
                <a:cs typeface="黑体"/>
              </a:rPr>
              <a:t>数据结构</a:t>
            </a:r>
            <a:endParaRPr lang="en-US" altLang="zh-CN" sz="3200" spc="148" dirty="0">
              <a:solidFill>
                <a:schemeClr val="bg1"/>
              </a:solidFill>
              <a:latin typeface="vivo type CN简 Bold" panose="02000800000000000000" pitchFamily="50" charset="-122"/>
              <a:ea typeface="vivo type CN简 Bold" panose="02000800000000000000" pitchFamily="50" charset="-122"/>
              <a:cs typeface="黑体"/>
            </a:endParaRPr>
          </a:p>
        </p:txBody>
      </p:sp>
      <p:pic>
        <p:nvPicPr>
          <p:cNvPr id="13" name="图片 12"/>
          <p:cNvPicPr>
            <a:picLocks noChangeAspect="1"/>
          </p:cNvPicPr>
          <p:nvPr/>
        </p:nvPicPr>
        <p:blipFill>
          <a:blip r:embed="rId4"/>
          <a:stretch>
            <a:fillRect/>
          </a:stretch>
        </p:blipFill>
        <p:spPr>
          <a:xfrm>
            <a:off x="10235498" y="300148"/>
            <a:ext cx="1415848" cy="373378"/>
          </a:xfrm>
          <a:prstGeom prst="rect">
            <a:avLst/>
          </a:prstGeom>
        </p:spPr>
      </p:pic>
    </p:spTree>
    <p:extLst>
      <p:ext uri="{BB962C8B-B14F-4D97-AF65-F5344CB8AC3E}">
        <p14:creationId xmlns:p14="http://schemas.microsoft.com/office/powerpoint/2010/main" val="998061274"/>
      </p:ext>
    </p:extLst>
  </p:cSld>
  <p:clrMapOvr>
    <a:masterClrMapping/>
  </p:clrMapOvr>
  <p:transition spd="slow">
    <p:randomBar dir="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a:stretch>
            <a:fillRect/>
          </a:stretch>
        </p:blipFill>
        <p:spPr>
          <a:xfrm>
            <a:off x="0" y="0"/>
            <a:ext cx="12192000" cy="979358"/>
          </a:xfrm>
          <a:prstGeom prst="rect">
            <a:avLst/>
          </a:prstGeom>
        </p:spPr>
      </p:pic>
      <p:pic>
        <p:nvPicPr>
          <p:cNvPr id="26" name="图片 25"/>
          <p:cNvPicPr>
            <a:picLocks noChangeAspect="1"/>
          </p:cNvPicPr>
          <p:nvPr/>
        </p:nvPicPr>
        <p:blipFill>
          <a:blip r:embed="rId4"/>
          <a:stretch>
            <a:fillRect/>
          </a:stretch>
        </p:blipFill>
        <p:spPr>
          <a:xfrm>
            <a:off x="10235498" y="300148"/>
            <a:ext cx="1415848" cy="373378"/>
          </a:xfrm>
          <a:prstGeom prst="rect">
            <a:avLst/>
          </a:prstGeom>
        </p:spPr>
      </p:pic>
      <p:sp>
        <p:nvSpPr>
          <p:cNvPr id="14" name="文本占位符 17">
            <a:extLst>
              <a:ext uri="{FF2B5EF4-FFF2-40B4-BE49-F238E27FC236}">
                <a16:creationId xmlns:a16="http://schemas.microsoft.com/office/drawing/2014/main" xmlns="" id="{D0757D5A-1299-F345-BF10-2287492CFBE1}"/>
              </a:ext>
            </a:extLst>
          </p:cNvPr>
          <p:cNvSpPr txBox="1">
            <a:spLocks/>
          </p:cNvSpPr>
          <p:nvPr/>
        </p:nvSpPr>
        <p:spPr>
          <a:xfrm>
            <a:off x="348952" y="257304"/>
            <a:ext cx="8203377" cy="6057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3200" dirty="0" err="1" smtClean="0">
                <a:solidFill>
                  <a:schemeClr val="bg1"/>
                </a:solidFill>
                <a:latin typeface="vivo type CN简 Regular" panose="02000500000000000000" pitchFamily="50" charset="-122"/>
                <a:ea typeface="vivo type CN简 Regular" panose="02000500000000000000" pitchFamily="50" charset="-122"/>
              </a:rPr>
              <a:t>Redis</a:t>
            </a:r>
            <a:r>
              <a:rPr kumimoji="1" lang="zh-CN" altLang="en-US" sz="3200" dirty="0" smtClean="0">
                <a:solidFill>
                  <a:schemeClr val="bg1"/>
                </a:solidFill>
                <a:latin typeface="vivo type CN简 Regular" panose="02000500000000000000" pitchFamily="50" charset="-122"/>
                <a:ea typeface="vivo type CN简 Regular" panose="02000500000000000000" pitchFamily="50" charset="-122"/>
              </a:rPr>
              <a:t>数据结构</a:t>
            </a:r>
            <a:r>
              <a:rPr kumimoji="1" lang="en-US" altLang="zh-CN" sz="3200" dirty="0" smtClean="0">
                <a:solidFill>
                  <a:schemeClr val="bg1"/>
                </a:solidFill>
                <a:latin typeface="vivo type CN简 Regular" panose="02000500000000000000" pitchFamily="50" charset="-122"/>
                <a:ea typeface="vivo type CN简 Regular" panose="02000500000000000000" pitchFamily="50" charset="-122"/>
              </a:rPr>
              <a:t>-</a:t>
            </a:r>
            <a:r>
              <a:rPr kumimoji="1" lang="zh-CN" altLang="en-US" sz="3200" dirty="0" smtClean="0">
                <a:solidFill>
                  <a:schemeClr val="bg1"/>
                </a:solidFill>
                <a:latin typeface="vivo type CN简 Regular" panose="02000500000000000000" pitchFamily="50" charset="-122"/>
                <a:ea typeface="vivo type CN简 Regular" panose="02000500000000000000" pitchFamily="50" charset="-122"/>
              </a:rPr>
              <a:t>简单动态字符串（</a:t>
            </a:r>
            <a:r>
              <a:rPr kumimoji="1" lang="en-US" altLang="zh-CN" sz="3200" dirty="0" smtClean="0">
                <a:solidFill>
                  <a:schemeClr val="bg1"/>
                </a:solidFill>
                <a:latin typeface="vivo type CN简 Regular" panose="02000500000000000000" pitchFamily="50" charset="-122"/>
                <a:ea typeface="vivo type CN简 Regular" panose="02000500000000000000" pitchFamily="50" charset="-122"/>
              </a:rPr>
              <a:t>SDS)</a:t>
            </a:r>
            <a:endParaRPr kumimoji="1" lang="zh-CN" altLang="en-US" sz="3200" dirty="0">
              <a:solidFill>
                <a:schemeClr val="bg1"/>
              </a:solidFill>
              <a:latin typeface="vivo type CN简 Regular" panose="02000500000000000000" pitchFamily="50" charset="-122"/>
              <a:ea typeface="vivo type CN简 Regular" panose="02000500000000000000" pitchFamily="50" charset="-122"/>
            </a:endParaRPr>
          </a:p>
        </p:txBody>
      </p:sp>
      <p:sp>
        <p:nvSpPr>
          <p:cNvPr id="3" name="Rectangle 2"/>
          <p:cNvSpPr>
            <a:spLocks noChangeArrowheads="1"/>
          </p:cNvSpPr>
          <p:nvPr/>
        </p:nvSpPr>
        <p:spPr bwMode="auto">
          <a:xfrm>
            <a:off x="1484243" y="-26504"/>
            <a:ext cx="1288493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文本框 3"/>
          <p:cNvSpPr txBox="1"/>
          <p:nvPr/>
        </p:nvSpPr>
        <p:spPr>
          <a:xfrm>
            <a:off x="880449" y="1861457"/>
            <a:ext cx="10770897" cy="3139321"/>
          </a:xfrm>
          <a:prstGeom prst="rect">
            <a:avLst/>
          </a:prstGeom>
          <a:noFill/>
        </p:spPr>
        <p:txBody>
          <a:bodyPr wrap="none" rtlCol="0">
            <a:spAutoFit/>
          </a:bodyPr>
          <a:lstStyle/>
          <a:p>
            <a:r>
              <a:rPr kumimoji="1" lang="en-US" altLang="zh-CN" dirty="0" err="1" smtClean="0"/>
              <a:t>Redis</a:t>
            </a:r>
            <a:r>
              <a:rPr kumimoji="1" lang="zh-CN" altLang="en-US" dirty="0" smtClean="0"/>
              <a:t>没有直接使用</a:t>
            </a:r>
            <a:r>
              <a:rPr kumimoji="1" lang="en-US" altLang="zh-CN" dirty="0" smtClean="0"/>
              <a:t>C</a:t>
            </a:r>
            <a:r>
              <a:rPr kumimoji="1" lang="zh-CN" altLang="en-US" dirty="0" smtClean="0"/>
              <a:t>语言传统的字符串（以空字符结尾的字符数组，简称</a:t>
            </a:r>
            <a:r>
              <a:rPr kumimoji="1" lang="en-US" altLang="zh-CN" dirty="0" smtClean="0"/>
              <a:t>C</a:t>
            </a:r>
            <a:r>
              <a:rPr kumimoji="1" lang="zh-CN" altLang="en-US" dirty="0" smtClean="0"/>
              <a:t>字符串），而是自己构建了</a:t>
            </a:r>
            <a:endParaRPr kumimoji="1" lang="en-US" altLang="zh-CN" dirty="0" smtClean="0"/>
          </a:p>
          <a:p>
            <a:r>
              <a:rPr kumimoji="1" lang="zh-CN" altLang="en-US" dirty="0" smtClean="0"/>
              <a:t>一种名为简单动态字符串</a:t>
            </a:r>
            <a:r>
              <a:rPr kumimoji="1" lang="en-US" altLang="zh-CN" dirty="0" smtClean="0"/>
              <a:t>(simple</a:t>
            </a:r>
            <a:r>
              <a:rPr kumimoji="1" lang="zh-CN" altLang="en-US" dirty="0" smtClean="0"/>
              <a:t> </a:t>
            </a:r>
            <a:r>
              <a:rPr kumimoji="1" lang="en-US" altLang="zh-CN" dirty="0" smtClean="0"/>
              <a:t>dynamic</a:t>
            </a:r>
            <a:r>
              <a:rPr kumimoji="1" lang="zh-CN" altLang="en-US" dirty="0" smtClean="0"/>
              <a:t> </a:t>
            </a:r>
            <a:r>
              <a:rPr kumimoji="1" lang="en-US" altLang="zh-CN" dirty="0" err="1" smtClean="0"/>
              <a:t>string,SDS</a:t>
            </a:r>
            <a:r>
              <a:rPr kumimoji="1" lang="en-US" altLang="zh-CN" dirty="0" smtClean="0"/>
              <a:t>)</a:t>
            </a:r>
            <a:r>
              <a:rPr kumimoji="1" lang="zh-CN" altLang="en-US" dirty="0" smtClean="0"/>
              <a:t>的抽象类型</a:t>
            </a:r>
            <a:endParaRPr kumimoji="1" lang="en-US" altLang="zh-CN" dirty="0" smtClean="0"/>
          </a:p>
          <a:p>
            <a:endParaRPr kumimoji="1" lang="en-US" altLang="zh-CN" dirty="0"/>
          </a:p>
          <a:p>
            <a:r>
              <a:rPr kumimoji="1" lang="en-US" altLang="zh-CN" dirty="0" err="1" smtClean="0"/>
              <a:t>redis</a:t>
            </a:r>
            <a:r>
              <a:rPr kumimoji="1" lang="zh-CN" altLang="en-US" dirty="0" smtClean="0"/>
              <a:t>里，</a:t>
            </a:r>
            <a:r>
              <a:rPr kumimoji="1" lang="en-US" altLang="zh-CN" dirty="0" smtClean="0"/>
              <a:t>C</a:t>
            </a:r>
            <a:r>
              <a:rPr kumimoji="1" lang="zh-CN" altLang="en-US" dirty="0" smtClean="0"/>
              <a:t>字符串只会作为字符串字面量用在一些无需对字符串值进行修改的地方，比如打印日志。</a:t>
            </a:r>
            <a:r>
              <a:rPr kumimoji="1" lang="en-US" altLang="zh-CN" dirty="0" err="1" smtClean="0"/>
              <a:t>Redis</a:t>
            </a:r>
            <a:endParaRPr kumimoji="1" lang="en-US" altLang="zh-CN" dirty="0" smtClean="0"/>
          </a:p>
          <a:p>
            <a:r>
              <a:rPr kumimoji="1" lang="zh-CN" altLang="en-US" dirty="0" smtClean="0"/>
              <a:t>中字符串需要修改的地方，都会使用</a:t>
            </a:r>
            <a:r>
              <a:rPr kumimoji="1" lang="en-US" altLang="zh-CN" dirty="0" smtClean="0"/>
              <a:t>SDS</a:t>
            </a:r>
            <a:r>
              <a:rPr kumimoji="1" lang="zh-CN" altLang="en-US" dirty="0" smtClean="0"/>
              <a:t>。</a:t>
            </a:r>
            <a:endParaRPr kumimoji="1" lang="en-US" altLang="zh-CN" dirty="0" smtClean="0"/>
          </a:p>
          <a:p>
            <a:endParaRPr kumimoji="1" lang="en-US" altLang="zh-CN" dirty="0"/>
          </a:p>
          <a:p>
            <a:r>
              <a:rPr kumimoji="1" lang="en-US" altLang="zh-CN" dirty="0" smtClean="0"/>
              <a:t>SDS</a:t>
            </a:r>
            <a:r>
              <a:rPr kumimoji="1" lang="zh-CN" altLang="en-US" dirty="0" smtClean="0"/>
              <a:t>遵循</a:t>
            </a:r>
            <a:r>
              <a:rPr kumimoji="1" lang="en-US" altLang="zh-CN" dirty="0" smtClean="0"/>
              <a:t>C</a:t>
            </a:r>
            <a:r>
              <a:rPr kumimoji="1" lang="zh-CN" altLang="en-US" dirty="0" smtClean="0"/>
              <a:t>字符串以空字符结尾的管理，且空字符不计算在</a:t>
            </a:r>
            <a:r>
              <a:rPr kumimoji="1" lang="en-US" altLang="zh-CN" dirty="0" smtClean="0"/>
              <a:t>SDS</a:t>
            </a:r>
            <a:r>
              <a:rPr kumimoji="1" lang="zh-CN" altLang="en-US" dirty="0" smtClean="0"/>
              <a:t>的长度里（</a:t>
            </a:r>
            <a:r>
              <a:rPr kumimoji="1" lang="en-US" altLang="zh-CN" dirty="0" err="1" smtClean="0"/>
              <a:t>len</a:t>
            </a:r>
            <a:r>
              <a:rPr kumimoji="1" lang="zh-CN" altLang="en-US" dirty="0" smtClean="0"/>
              <a:t>属性），空字符串的维护都是</a:t>
            </a:r>
            <a:endParaRPr kumimoji="1" lang="en-US" altLang="zh-CN" dirty="0" smtClean="0"/>
          </a:p>
          <a:p>
            <a:r>
              <a:rPr kumimoji="1" lang="en-US" altLang="zh-CN" dirty="0" smtClean="0"/>
              <a:t>SDS</a:t>
            </a:r>
            <a:r>
              <a:rPr kumimoji="1" lang="zh-CN" altLang="en-US" dirty="0" smtClean="0"/>
              <a:t>函数自动完成，对使用者完全透明。遵循空字符结尾好处是，</a:t>
            </a:r>
            <a:r>
              <a:rPr kumimoji="1" lang="en-US" altLang="zh-CN" dirty="0" smtClean="0"/>
              <a:t>SDS</a:t>
            </a:r>
            <a:r>
              <a:rPr kumimoji="1" lang="zh-CN" altLang="en-US" dirty="0" smtClean="0"/>
              <a:t>可以直接重用一部分</a:t>
            </a:r>
            <a:r>
              <a:rPr kumimoji="1" lang="en-US" altLang="zh-CN" dirty="0" smtClean="0"/>
              <a:t>C</a:t>
            </a:r>
            <a:r>
              <a:rPr kumimoji="1" lang="zh-CN" altLang="en-US" dirty="0" smtClean="0"/>
              <a:t>字符串函数库</a:t>
            </a:r>
            <a:endParaRPr kumimoji="1" lang="en-US" altLang="zh-CN" dirty="0" smtClean="0"/>
          </a:p>
          <a:p>
            <a:r>
              <a:rPr kumimoji="1" lang="zh-CN" altLang="en-US" dirty="0" smtClean="0"/>
              <a:t>里面的函数。</a:t>
            </a:r>
            <a:endParaRPr kumimoji="1" lang="en-US" altLang="zh-CN" dirty="0" smtClean="0"/>
          </a:p>
          <a:p>
            <a:endParaRPr kumimoji="1" lang="en-US" altLang="zh-CN" dirty="0"/>
          </a:p>
          <a:p>
            <a:r>
              <a:rPr kumimoji="1" lang="en-US" altLang="zh-CN" dirty="0" smtClean="0"/>
              <a:t>SDS</a:t>
            </a:r>
            <a:r>
              <a:rPr kumimoji="1" lang="zh-CN" altLang="en-US" dirty="0" smtClean="0"/>
              <a:t>在</a:t>
            </a:r>
            <a:r>
              <a:rPr kumimoji="1" lang="en-US" altLang="zh-CN" dirty="0" smtClean="0"/>
              <a:t>C</a:t>
            </a:r>
            <a:r>
              <a:rPr kumimoji="1" lang="zh-CN" altLang="en-US" dirty="0" smtClean="0"/>
              <a:t>字符串特性上，做了一层优化，操作简洁，高性能更高。</a:t>
            </a:r>
            <a:endParaRPr kumimoji="1" lang="en-US" altLang="zh-CN" dirty="0" smtClean="0"/>
          </a:p>
        </p:txBody>
      </p:sp>
    </p:spTree>
    <p:extLst>
      <p:ext uri="{BB962C8B-B14F-4D97-AF65-F5344CB8AC3E}">
        <p14:creationId xmlns:p14="http://schemas.microsoft.com/office/powerpoint/2010/main" val="3718544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a:stretch>
            <a:fillRect/>
          </a:stretch>
        </p:blipFill>
        <p:spPr>
          <a:xfrm>
            <a:off x="0" y="0"/>
            <a:ext cx="12192000" cy="979358"/>
          </a:xfrm>
          <a:prstGeom prst="rect">
            <a:avLst/>
          </a:prstGeom>
        </p:spPr>
      </p:pic>
      <p:pic>
        <p:nvPicPr>
          <p:cNvPr id="26" name="图片 25"/>
          <p:cNvPicPr>
            <a:picLocks noChangeAspect="1"/>
          </p:cNvPicPr>
          <p:nvPr/>
        </p:nvPicPr>
        <p:blipFill>
          <a:blip r:embed="rId4"/>
          <a:stretch>
            <a:fillRect/>
          </a:stretch>
        </p:blipFill>
        <p:spPr>
          <a:xfrm>
            <a:off x="10235498" y="300148"/>
            <a:ext cx="1415848" cy="373378"/>
          </a:xfrm>
          <a:prstGeom prst="rect">
            <a:avLst/>
          </a:prstGeom>
        </p:spPr>
      </p:pic>
      <p:sp>
        <p:nvSpPr>
          <p:cNvPr id="14" name="文本占位符 17">
            <a:extLst>
              <a:ext uri="{FF2B5EF4-FFF2-40B4-BE49-F238E27FC236}">
                <a16:creationId xmlns:a16="http://schemas.microsoft.com/office/drawing/2014/main" xmlns="" id="{D0757D5A-1299-F345-BF10-2287492CFBE1}"/>
              </a:ext>
            </a:extLst>
          </p:cNvPr>
          <p:cNvSpPr txBox="1">
            <a:spLocks/>
          </p:cNvSpPr>
          <p:nvPr/>
        </p:nvSpPr>
        <p:spPr>
          <a:xfrm>
            <a:off x="348952" y="257304"/>
            <a:ext cx="8203377" cy="6057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3200" dirty="0" err="1" smtClean="0">
                <a:solidFill>
                  <a:schemeClr val="bg1"/>
                </a:solidFill>
                <a:latin typeface="vivo type CN简 Regular" panose="02000500000000000000" pitchFamily="50" charset="-122"/>
                <a:ea typeface="vivo type CN简 Regular" panose="02000500000000000000" pitchFamily="50" charset="-122"/>
              </a:rPr>
              <a:t>Redis</a:t>
            </a:r>
            <a:r>
              <a:rPr kumimoji="1" lang="zh-CN" altLang="en-US" sz="3200" dirty="0" smtClean="0">
                <a:solidFill>
                  <a:schemeClr val="bg1"/>
                </a:solidFill>
                <a:latin typeface="vivo type CN简 Regular" panose="02000500000000000000" pitchFamily="50" charset="-122"/>
                <a:ea typeface="vivo type CN简 Regular" panose="02000500000000000000" pitchFamily="50" charset="-122"/>
              </a:rPr>
              <a:t>数据结构</a:t>
            </a:r>
            <a:r>
              <a:rPr kumimoji="1" lang="en-US" altLang="zh-CN" sz="3200" dirty="0" smtClean="0">
                <a:solidFill>
                  <a:schemeClr val="bg1"/>
                </a:solidFill>
                <a:latin typeface="vivo type CN简 Regular" panose="02000500000000000000" pitchFamily="50" charset="-122"/>
                <a:ea typeface="vivo type CN简 Regular" panose="02000500000000000000" pitchFamily="50" charset="-122"/>
              </a:rPr>
              <a:t>-</a:t>
            </a:r>
            <a:r>
              <a:rPr kumimoji="1" lang="zh-CN" altLang="en-US" sz="3200" dirty="0" smtClean="0">
                <a:solidFill>
                  <a:schemeClr val="bg1"/>
                </a:solidFill>
                <a:latin typeface="vivo type CN简 Regular" panose="02000500000000000000" pitchFamily="50" charset="-122"/>
                <a:ea typeface="vivo type CN简 Regular" panose="02000500000000000000" pitchFamily="50" charset="-122"/>
              </a:rPr>
              <a:t>简单动态字符串（</a:t>
            </a:r>
            <a:r>
              <a:rPr kumimoji="1" lang="en-US" altLang="zh-CN" sz="3200" dirty="0" smtClean="0">
                <a:solidFill>
                  <a:schemeClr val="bg1"/>
                </a:solidFill>
                <a:latin typeface="vivo type CN简 Regular" panose="02000500000000000000" pitchFamily="50" charset="-122"/>
                <a:ea typeface="vivo type CN简 Regular" panose="02000500000000000000" pitchFamily="50" charset="-122"/>
              </a:rPr>
              <a:t>SDS)</a:t>
            </a:r>
            <a:endParaRPr kumimoji="1" lang="zh-CN" altLang="en-US" sz="3200" dirty="0">
              <a:solidFill>
                <a:schemeClr val="bg1"/>
              </a:solidFill>
              <a:latin typeface="vivo type CN简 Regular" panose="02000500000000000000" pitchFamily="50" charset="-122"/>
              <a:ea typeface="vivo type CN简 Regular" panose="02000500000000000000" pitchFamily="50" charset="-122"/>
            </a:endParaRPr>
          </a:p>
        </p:txBody>
      </p:sp>
      <p:sp>
        <p:nvSpPr>
          <p:cNvPr id="3" name="Rectangle 2"/>
          <p:cNvSpPr>
            <a:spLocks noChangeArrowheads="1"/>
          </p:cNvSpPr>
          <p:nvPr/>
        </p:nvSpPr>
        <p:spPr bwMode="auto">
          <a:xfrm>
            <a:off x="1484243" y="-26504"/>
            <a:ext cx="1288493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9" name="图片 8"/>
          <p:cNvPicPr>
            <a:picLocks noChangeAspect="1"/>
          </p:cNvPicPr>
          <p:nvPr/>
        </p:nvPicPr>
        <p:blipFill>
          <a:blip r:embed="rId5"/>
          <a:stretch>
            <a:fillRect/>
          </a:stretch>
        </p:blipFill>
        <p:spPr>
          <a:xfrm>
            <a:off x="7482488" y="1474736"/>
            <a:ext cx="3602905" cy="2253974"/>
          </a:xfrm>
          <a:prstGeom prst="rect">
            <a:avLst/>
          </a:prstGeom>
          <a:ln>
            <a:noFill/>
          </a:ln>
          <a:effectLst>
            <a:outerShdw blurRad="190500" algn="tl" rotWithShape="0">
              <a:srgbClr val="000000">
                <a:alpha val="70000"/>
              </a:srgbClr>
            </a:outerShdw>
          </a:effectLst>
        </p:spPr>
      </p:pic>
      <p:pic>
        <p:nvPicPr>
          <p:cNvPr id="10" name="图片 9"/>
          <p:cNvPicPr>
            <a:picLocks noChangeAspect="1"/>
          </p:cNvPicPr>
          <p:nvPr/>
        </p:nvPicPr>
        <p:blipFill>
          <a:blip r:embed="rId6"/>
          <a:stretch>
            <a:fillRect/>
          </a:stretch>
        </p:blipFill>
        <p:spPr>
          <a:xfrm>
            <a:off x="1170307" y="4681814"/>
            <a:ext cx="3602905" cy="1881518"/>
          </a:xfrm>
          <a:prstGeom prst="rect">
            <a:avLst/>
          </a:prstGeom>
        </p:spPr>
      </p:pic>
      <p:pic>
        <p:nvPicPr>
          <p:cNvPr id="11" name="内容占位符 5"/>
          <p:cNvPicPr>
            <a:picLocks noChangeAspect="1"/>
          </p:cNvPicPr>
          <p:nvPr/>
        </p:nvPicPr>
        <p:blipFill>
          <a:blip r:embed="rId7"/>
          <a:stretch>
            <a:fillRect/>
          </a:stretch>
        </p:blipFill>
        <p:spPr>
          <a:xfrm>
            <a:off x="7414092" y="4224088"/>
            <a:ext cx="3602905" cy="2115057"/>
          </a:xfrm>
          <a:prstGeom prst="rect">
            <a:avLst/>
          </a:prstGeom>
        </p:spPr>
      </p:pic>
      <p:sp>
        <p:nvSpPr>
          <p:cNvPr id="12" name="矩形 11"/>
          <p:cNvSpPr/>
          <p:nvPr/>
        </p:nvSpPr>
        <p:spPr>
          <a:xfrm>
            <a:off x="966847" y="1153824"/>
            <a:ext cx="5901585" cy="3323987"/>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通过</a:t>
            </a:r>
            <a:r>
              <a:rPr lang="en-US" altLang="zh-CN" sz="2000" dirty="0" err="1">
                <a:latin typeface="微软雅黑" panose="020B0503020204020204" pitchFamily="34" charset="-122"/>
                <a:ea typeface="微软雅黑" panose="020B0503020204020204" pitchFamily="34" charset="-122"/>
              </a:rPr>
              <a:t>len</a:t>
            </a:r>
            <a:r>
              <a:rPr lang="zh-CN" altLang="en-US" sz="2000" dirty="0">
                <a:latin typeface="微软雅黑" panose="020B0503020204020204" pitchFamily="34" charset="-122"/>
                <a:ea typeface="微软雅黑" panose="020B0503020204020204" pitchFamily="34" charset="-122"/>
              </a:rPr>
              <a:t>字段计算字符串长度</a:t>
            </a:r>
            <a:r>
              <a:rPr lang="en-US" altLang="zh-CN" sz="2000" dirty="0">
                <a:latin typeface="微软雅黑" panose="020B0503020204020204" pitchFamily="34" charset="-122"/>
                <a:ea typeface="微软雅黑" panose="020B0503020204020204" pitchFamily="34" charset="-122"/>
              </a:rPr>
              <a:t>O(1)</a:t>
            </a: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杜绝缓冲区溢出，在执行连接操作前会自动分配足够空间</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通过未使用空间，实现空间</a:t>
            </a:r>
            <a:r>
              <a:rPr lang="zh-CN" altLang="en-US" sz="2000" dirty="0" smtClean="0">
                <a:latin typeface="微软雅黑" panose="020B0503020204020204" pitchFamily="34" charset="-122"/>
                <a:ea typeface="微软雅黑" panose="020B0503020204020204" pitchFamily="34" charset="-122"/>
              </a:rPr>
              <a:t>预分配和</a:t>
            </a:r>
            <a:r>
              <a:rPr lang="zh-CN" altLang="en-US" sz="2000" dirty="0">
                <a:latin typeface="微软雅黑" panose="020B0503020204020204" pitchFamily="34" charset="-122"/>
                <a:ea typeface="微软雅黑" panose="020B0503020204020204" pitchFamily="34" charset="-122"/>
              </a:rPr>
              <a:t>惰性空间释放，减少修改字符串时带来的内存重分配</a:t>
            </a:r>
            <a:r>
              <a:rPr lang="zh-CN" altLang="en-US" sz="2000" dirty="0" smtClean="0">
                <a:latin typeface="微软雅黑" panose="020B0503020204020204" pitchFamily="34" charset="-122"/>
                <a:ea typeface="微软雅黑" panose="020B0503020204020204" pitchFamily="34" charset="-122"/>
              </a:rPr>
              <a:t>次数</a:t>
            </a:r>
            <a:endParaRPr lang="en-US" altLang="zh-CN" sz="2000" dirty="0" smtClean="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说明： 最新的</a:t>
            </a:r>
            <a:r>
              <a:rPr lang="zh-CN" altLang="en-US" sz="2000" dirty="0">
                <a:latin typeface="微软雅黑" panose="020B0503020204020204" pitchFamily="34" charset="-122"/>
                <a:ea typeface="微软雅黑" panose="020B0503020204020204" pitchFamily="34" charset="-122"/>
              </a:rPr>
              <a:t>版本中有</a:t>
            </a:r>
            <a:r>
              <a:rPr lang="en-US" altLang="zh-CN" sz="2000" dirty="0">
                <a:latin typeface="微软雅黑" panose="020B0503020204020204" pitchFamily="34" charset="-122"/>
                <a:ea typeface="微软雅黑" panose="020B0503020204020204" pitchFamily="34" charset="-122"/>
              </a:rPr>
              <a:t>sdshdr5</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sdshdr8</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sdshdr16</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sdshdr32</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sdshdr64</a:t>
            </a:r>
            <a:r>
              <a:rPr lang="zh-CN" altLang="en-US" sz="2000" dirty="0">
                <a:latin typeface="微软雅黑" panose="020B0503020204020204" pitchFamily="34" charset="-122"/>
                <a:ea typeface="微软雅黑" panose="020B0503020204020204" pitchFamily="34" charset="-122"/>
              </a:rPr>
              <a:t>五种类型</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0995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a:stretch>
            <a:fillRect/>
          </a:stretch>
        </p:blipFill>
        <p:spPr>
          <a:xfrm>
            <a:off x="0" y="0"/>
            <a:ext cx="12192000" cy="979358"/>
          </a:xfrm>
          <a:prstGeom prst="rect">
            <a:avLst/>
          </a:prstGeom>
        </p:spPr>
      </p:pic>
      <p:pic>
        <p:nvPicPr>
          <p:cNvPr id="26" name="图片 25"/>
          <p:cNvPicPr>
            <a:picLocks noChangeAspect="1"/>
          </p:cNvPicPr>
          <p:nvPr/>
        </p:nvPicPr>
        <p:blipFill>
          <a:blip r:embed="rId4"/>
          <a:stretch>
            <a:fillRect/>
          </a:stretch>
        </p:blipFill>
        <p:spPr>
          <a:xfrm>
            <a:off x="10235498" y="300148"/>
            <a:ext cx="1415848" cy="373378"/>
          </a:xfrm>
          <a:prstGeom prst="rect">
            <a:avLst/>
          </a:prstGeom>
        </p:spPr>
      </p:pic>
      <p:sp>
        <p:nvSpPr>
          <p:cNvPr id="14" name="文本占位符 17">
            <a:extLst>
              <a:ext uri="{FF2B5EF4-FFF2-40B4-BE49-F238E27FC236}">
                <a16:creationId xmlns:a16="http://schemas.microsoft.com/office/drawing/2014/main" xmlns="" id="{D0757D5A-1299-F345-BF10-2287492CFBE1}"/>
              </a:ext>
            </a:extLst>
          </p:cNvPr>
          <p:cNvSpPr txBox="1">
            <a:spLocks/>
          </p:cNvSpPr>
          <p:nvPr/>
        </p:nvSpPr>
        <p:spPr>
          <a:xfrm>
            <a:off x="348952" y="257304"/>
            <a:ext cx="8203377" cy="6057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3200" dirty="0" err="1" smtClean="0">
                <a:solidFill>
                  <a:schemeClr val="bg1"/>
                </a:solidFill>
                <a:latin typeface="vivo type CN简 Regular" panose="02000500000000000000" pitchFamily="50" charset="-122"/>
                <a:ea typeface="vivo type CN简 Regular" panose="02000500000000000000" pitchFamily="50" charset="-122"/>
              </a:rPr>
              <a:t>Redis</a:t>
            </a:r>
            <a:r>
              <a:rPr kumimoji="1" lang="zh-CN" altLang="en-US" sz="3200" dirty="0" smtClean="0">
                <a:solidFill>
                  <a:schemeClr val="bg1"/>
                </a:solidFill>
                <a:latin typeface="vivo type CN简 Regular" panose="02000500000000000000" pitchFamily="50" charset="-122"/>
                <a:ea typeface="vivo type CN简 Regular" panose="02000500000000000000" pitchFamily="50" charset="-122"/>
              </a:rPr>
              <a:t>数据结构</a:t>
            </a:r>
            <a:r>
              <a:rPr kumimoji="1" lang="en-US" altLang="zh-CN" sz="3200" dirty="0" smtClean="0">
                <a:solidFill>
                  <a:schemeClr val="bg1"/>
                </a:solidFill>
                <a:latin typeface="vivo type CN简 Regular" panose="02000500000000000000" pitchFamily="50" charset="-122"/>
                <a:ea typeface="vivo type CN简 Regular" panose="02000500000000000000" pitchFamily="50" charset="-122"/>
              </a:rPr>
              <a:t>-</a:t>
            </a:r>
            <a:r>
              <a:rPr kumimoji="1" lang="zh-CN" altLang="en-US" sz="3200" dirty="0" smtClean="0">
                <a:solidFill>
                  <a:schemeClr val="bg1"/>
                </a:solidFill>
                <a:latin typeface="vivo type CN简 Regular" panose="02000500000000000000" pitchFamily="50" charset="-122"/>
                <a:ea typeface="vivo type CN简 Regular" panose="02000500000000000000" pitchFamily="50" charset="-122"/>
              </a:rPr>
              <a:t>简单动态字符串（</a:t>
            </a:r>
            <a:r>
              <a:rPr kumimoji="1" lang="en-US" altLang="zh-CN" sz="3200" dirty="0" smtClean="0">
                <a:solidFill>
                  <a:schemeClr val="bg1"/>
                </a:solidFill>
                <a:latin typeface="vivo type CN简 Regular" panose="02000500000000000000" pitchFamily="50" charset="-122"/>
                <a:ea typeface="vivo type CN简 Regular" panose="02000500000000000000" pitchFamily="50" charset="-122"/>
              </a:rPr>
              <a:t>SDS)</a:t>
            </a:r>
            <a:endParaRPr kumimoji="1" lang="zh-CN" altLang="en-US" sz="3200" dirty="0">
              <a:solidFill>
                <a:schemeClr val="bg1"/>
              </a:solidFill>
              <a:latin typeface="vivo type CN简 Regular" panose="02000500000000000000" pitchFamily="50" charset="-122"/>
              <a:ea typeface="vivo type CN简 Regular" panose="02000500000000000000" pitchFamily="50" charset="-122"/>
            </a:endParaRPr>
          </a:p>
        </p:txBody>
      </p:sp>
      <p:sp>
        <p:nvSpPr>
          <p:cNvPr id="3" name="Rectangle 2"/>
          <p:cNvSpPr>
            <a:spLocks noChangeArrowheads="1"/>
          </p:cNvSpPr>
          <p:nvPr/>
        </p:nvSpPr>
        <p:spPr bwMode="auto">
          <a:xfrm>
            <a:off x="1484243" y="-26504"/>
            <a:ext cx="1288493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 name="文本框 1"/>
          <p:cNvSpPr txBox="1"/>
          <p:nvPr/>
        </p:nvSpPr>
        <p:spPr>
          <a:xfrm>
            <a:off x="947057" y="1236662"/>
            <a:ext cx="2739853" cy="369332"/>
          </a:xfrm>
          <a:prstGeom prst="rect">
            <a:avLst/>
          </a:prstGeom>
          <a:noFill/>
        </p:spPr>
        <p:txBody>
          <a:bodyPr wrap="none" rtlCol="0">
            <a:spAutoFit/>
          </a:bodyPr>
          <a:lstStyle/>
          <a:p>
            <a:r>
              <a:rPr kumimoji="1" lang="en-US" altLang="zh-CN" dirty="0" smtClean="0"/>
              <a:t>C</a:t>
            </a:r>
            <a:r>
              <a:rPr kumimoji="1" lang="zh-CN" altLang="en-US" dirty="0" smtClean="0"/>
              <a:t>字符串和</a:t>
            </a:r>
            <a:r>
              <a:rPr kumimoji="1" lang="en-US" altLang="zh-CN" dirty="0" smtClean="0"/>
              <a:t>SDS</a:t>
            </a:r>
            <a:r>
              <a:rPr kumimoji="1" lang="zh-CN" altLang="en-US" dirty="0" smtClean="0"/>
              <a:t>之间的区别</a:t>
            </a:r>
            <a:endParaRPr kumimoji="1" lang="zh-CN" altLang="en-US" dirty="0"/>
          </a:p>
        </p:txBody>
      </p:sp>
      <p:pic>
        <p:nvPicPr>
          <p:cNvPr id="4" name="图片 3"/>
          <p:cNvPicPr>
            <a:picLocks noChangeAspect="1"/>
          </p:cNvPicPr>
          <p:nvPr/>
        </p:nvPicPr>
        <p:blipFill>
          <a:blip r:embed="rId5"/>
          <a:stretch>
            <a:fillRect/>
          </a:stretch>
        </p:blipFill>
        <p:spPr>
          <a:xfrm>
            <a:off x="1077685" y="1605994"/>
            <a:ext cx="8017329" cy="1924931"/>
          </a:xfrm>
          <a:prstGeom prst="rect">
            <a:avLst/>
          </a:prstGeom>
        </p:spPr>
      </p:pic>
      <p:pic>
        <p:nvPicPr>
          <p:cNvPr id="5" name="图片 4"/>
          <p:cNvPicPr>
            <a:picLocks noChangeAspect="1"/>
          </p:cNvPicPr>
          <p:nvPr/>
        </p:nvPicPr>
        <p:blipFill>
          <a:blip r:embed="rId6"/>
          <a:stretch>
            <a:fillRect/>
          </a:stretch>
        </p:blipFill>
        <p:spPr>
          <a:xfrm>
            <a:off x="1077685" y="4157561"/>
            <a:ext cx="8017329" cy="2380951"/>
          </a:xfrm>
          <a:prstGeom prst="rect">
            <a:avLst/>
          </a:prstGeom>
        </p:spPr>
      </p:pic>
      <p:sp>
        <p:nvSpPr>
          <p:cNvPr id="6" name="文本框 5"/>
          <p:cNvSpPr txBox="1"/>
          <p:nvPr/>
        </p:nvSpPr>
        <p:spPr>
          <a:xfrm>
            <a:off x="1077685" y="3715591"/>
            <a:ext cx="1540806" cy="369332"/>
          </a:xfrm>
          <a:prstGeom prst="rect">
            <a:avLst/>
          </a:prstGeom>
          <a:noFill/>
        </p:spPr>
        <p:txBody>
          <a:bodyPr wrap="none" rtlCol="0">
            <a:spAutoFit/>
          </a:bodyPr>
          <a:lstStyle/>
          <a:p>
            <a:r>
              <a:rPr kumimoji="1" lang="en-US" altLang="zh-CN" dirty="0" smtClean="0"/>
              <a:t>SDS</a:t>
            </a:r>
            <a:r>
              <a:rPr kumimoji="1" lang="zh-CN" altLang="en-US" dirty="0" smtClean="0"/>
              <a:t>的操作</a:t>
            </a:r>
            <a:r>
              <a:rPr kumimoji="1" lang="en-US" altLang="zh-CN" dirty="0" smtClean="0"/>
              <a:t>API</a:t>
            </a:r>
            <a:endParaRPr kumimoji="1" lang="zh-CN" altLang="en-US" dirty="0"/>
          </a:p>
        </p:txBody>
      </p:sp>
    </p:spTree>
    <p:extLst>
      <p:ext uri="{BB962C8B-B14F-4D97-AF65-F5344CB8AC3E}">
        <p14:creationId xmlns:p14="http://schemas.microsoft.com/office/powerpoint/2010/main" val="540101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a:stretch>
            <a:fillRect/>
          </a:stretch>
        </p:blipFill>
        <p:spPr>
          <a:xfrm>
            <a:off x="0" y="0"/>
            <a:ext cx="12192000" cy="979358"/>
          </a:xfrm>
          <a:prstGeom prst="rect">
            <a:avLst/>
          </a:prstGeom>
        </p:spPr>
      </p:pic>
      <p:pic>
        <p:nvPicPr>
          <p:cNvPr id="26" name="图片 25"/>
          <p:cNvPicPr>
            <a:picLocks noChangeAspect="1"/>
          </p:cNvPicPr>
          <p:nvPr/>
        </p:nvPicPr>
        <p:blipFill>
          <a:blip r:embed="rId4"/>
          <a:stretch>
            <a:fillRect/>
          </a:stretch>
        </p:blipFill>
        <p:spPr>
          <a:xfrm>
            <a:off x="10235498" y="300148"/>
            <a:ext cx="1415848" cy="373378"/>
          </a:xfrm>
          <a:prstGeom prst="rect">
            <a:avLst/>
          </a:prstGeom>
        </p:spPr>
      </p:pic>
      <p:sp>
        <p:nvSpPr>
          <p:cNvPr id="14" name="文本占位符 17">
            <a:extLst>
              <a:ext uri="{FF2B5EF4-FFF2-40B4-BE49-F238E27FC236}">
                <a16:creationId xmlns:a16="http://schemas.microsoft.com/office/drawing/2014/main" xmlns="" id="{D0757D5A-1299-F345-BF10-2287492CFBE1}"/>
              </a:ext>
            </a:extLst>
          </p:cNvPr>
          <p:cNvSpPr txBox="1">
            <a:spLocks/>
          </p:cNvSpPr>
          <p:nvPr/>
        </p:nvSpPr>
        <p:spPr>
          <a:xfrm>
            <a:off x="348952" y="257304"/>
            <a:ext cx="8203377" cy="6057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3200" dirty="0" err="1" smtClean="0">
                <a:solidFill>
                  <a:schemeClr val="bg1"/>
                </a:solidFill>
                <a:latin typeface="vivo type CN简 Regular" panose="02000500000000000000" pitchFamily="50" charset="-122"/>
                <a:ea typeface="vivo type CN简 Regular" panose="02000500000000000000" pitchFamily="50" charset="-122"/>
              </a:rPr>
              <a:t>Redis</a:t>
            </a:r>
            <a:r>
              <a:rPr kumimoji="1" lang="zh-CN" altLang="en-US" sz="3200" dirty="0" smtClean="0">
                <a:solidFill>
                  <a:schemeClr val="bg1"/>
                </a:solidFill>
                <a:latin typeface="vivo type CN简 Regular" panose="02000500000000000000" pitchFamily="50" charset="-122"/>
                <a:ea typeface="vivo type CN简 Regular" panose="02000500000000000000" pitchFamily="50" charset="-122"/>
              </a:rPr>
              <a:t>数据结构</a:t>
            </a:r>
            <a:r>
              <a:rPr kumimoji="1" lang="en-US" altLang="zh-CN" sz="3200" dirty="0" smtClean="0">
                <a:solidFill>
                  <a:schemeClr val="bg1"/>
                </a:solidFill>
                <a:latin typeface="vivo type CN简 Regular" panose="02000500000000000000" pitchFamily="50" charset="-122"/>
                <a:ea typeface="vivo type CN简 Regular" panose="02000500000000000000" pitchFamily="50" charset="-122"/>
              </a:rPr>
              <a:t>-</a:t>
            </a:r>
            <a:r>
              <a:rPr kumimoji="1" lang="zh-CN" altLang="en-US" sz="3200" dirty="0" smtClean="0">
                <a:solidFill>
                  <a:schemeClr val="bg1"/>
                </a:solidFill>
                <a:latin typeface="vivo type CN简 Regular" panose="02000500000000000000" pitchFamily="50" charset="-122"/>
                <a:ea typeface="vivo type CN简 Regular" panose="02000500000000000000" pitchFamily="50" charset="-122"/>
              </a:rPr>
              <a:t>链表</a:t>
            </a:r>
            <a:endParaRPr kumimoji="1" lang="zh-CN" altLang="en-US" sz="3200" dirty="0">
              <a:solidFill>
                <a:schemeClr val="bg1"/>
              </a:solidFill>
              <a:latin typeface="vivo type CN简 Regular" panose="02000500000000000000" pitchFamily="50" charset="-122"/>
              <a:ea typeface="vivo type CN简 Regular" panose="02000500000000000000" pitchFamily="50" charset="-122"/>
            </a:endParaRPr>
          </a:p>
        </p:txBody>
      </p:sp>
      <p:sp>
        <p:nvSpPr>
          <p:cNvPr id="3" name="Rectangle 2"/>
          <p:cNvSpPr>
            <a:spLocks noChangeArrowheads="1"/>
          </p:cNvSpPr>
          <p:nvPr/>
        </p:nvSpPr>
        <p:spPr bwMode="auto">
          <a:xfrm>
            <a:off x="1484243" y="-26504"/>
            <a:ext cx="1288493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5" name="矩形 14"/>
          <p:cNvSpPr/>
          <p:nvPr/>
        </p:nvSpPr>
        <p:spPr>
          <a:xfrm>
            <a:off x="1296431" y="1161203"/>
            <a:ext cx="5901585" cy="2346283"/>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双端</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前置、后置节点</a:t>
            </a:r>
            <a:r>
              <a:rPr lang="en-US" altLang="zh-CN" sz="2000" dirty="0">
                <a:latin typeface="微软雅黑" panose="020B0503020204020204" pitchFamily="34" charset="-122"/>
                <a:ea typeface="微软雅黑" panose="020B0503020204020204" pitchFamily="34" charset="-122"/>
              </a:rPr>
              <a:t>)</a:t>
            </a: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无环</a:t>
            </a:r>
            <a:r>
              <a:rPr lang="en-US" altLang="zh-CN" sz="2000" dirty="0">
                <a:latin typeface="微软雅黑" panose="020B0503020204020204" pitchFamily="34" charset="-122"/>
                <a:ea typeface="微软雅黑" panose="020B0503020204020204" pitchFamily="34" charset="-122"/>
              </a:rPr>
              <a:t>(NULL</a:t>
            </a:r>
            <a:r>
              <a:rPr lang="zh-CN" altLang="en-US" sz="2000" dirty="0">
                <a:latin typeface="微软雅黑" panose="020B0503020204020204" pitchFamily="34" charset="-122"/>
                <a:ea typeface="微软雅黑" panose="020B0503020204020204" pitchFamily="34" charset="-122"/>
              </a:rPr>
              <a:t>结尾</a:t>
            </a:r>
            <a:r>
              <a:rPr lang="en-US" altLang="zh-CN" sz="2000" dirty="0">
                <a:latin typeface="微软雅黑" panose="020B0503020204020204" pitchFamily="34" charset="-122"/>
                <a:ea typeface="微软雅黑" panose="020B0503020204020204" pitchFamily="34" charset="-122"/>
              </a:rPr>
              <a:t>)</a:t>
            </a: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表头、表尾指针</a:t>
            </a:r>
          </a:p>
          <a:p>
            <a:pPr marL="285750" indent="-285750">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Len</a:t>
            </a:r>
            <a:r>
              <a:rPr lang="zh-CN" altLang="en-US" sz="2000" dirty="0">
                <a:latin typeface="微软雅黑" panose="020B0503020204020204" pitchFamily="34" charset="-122"/>
                <a:ea typeface="微软雅黑" panose="020B0503020204020204" pitchFamily="34" charset="-122"/>
              </a:rPr>
              <a:t>字段长度计数</a:t>
            </a:r>
          </a:p>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多态</a:t>
            </a:r>
            <a:r>
              <a:rPr lang="en-US" altLang="zh-CN" sz="2000" dirty="0">
                <a:latin typeface="微软雅黑" panose="020B0503020204020204" pitchFamily="34" charset="-122"/>
                <a:ea typeface="微软雅黑" panose="020B0503020204020204" pitchFamily="34" charset="-122"/>
              </a:rPr>
              <a:t>(void*</a:t>
            </a:r>
            <a:r>
              <a:rPr lang="zh-CN" altLang="en-US" sz="2000" dirty="0">
                <a:latin typeface="微软雅黑" panose="020B0503020204020204" pitchFamily="34" charset="-122"/>
                <a:ea typeface="微软雅黑" panose="020B0503020204020204" pitchFamily="34" charset="-122"/>
              </a:rPr>
              <a:t>节点值</a:t>
            </a:r>
            <a:r>
              <a:rPr lang="en-US" altLang="zh-CN" sz="2000" dirty="0">
                <a:latin typeface="微软雅黑" panose="020B0503020204020204" pitchFamily="34" charset="-122"/>
                <a:ea typeface="微软雅黑" panose="020B0503020204020204" pitchFamily="34" charset="-122"/>
              </a:rPr>
              <a:t>)</a:t>
            </a:r>
          </a:p>
        </p:txBody>
      </p:sp>
      <p:pic>
        <p:nvPicPr>
          <p:cNvPr id="16" name="图片 15"/>
          <p:cNvPicPr>
            <a:picLocks noChangeAspect="1"/>
          </p:cNvPicPr>
          <p:nvPr/>
        </p:nvPicPr>
        <p:blipFill>
          <a:blip r:embed="rId5"/>
          <a:stretch>
            <a:fillRect/>
          </a:stretch>
        </p:blipFill>
        <p:spPr>
          <a:xfrm>
            <a:off x="5162135" y="1415360"/>
            <a:ext cx="2511068" cy="2421065"/>
          </a:xfrm>
          <a:prstGeom prst="rect">
            <a:avLst/>
          </a:prstGeom>
          <a:ln>
            <a:noFill/>
          </a:ln>
          <a:effectLst>
            <a:outerShdw blurRad="190500" algn="tl" rotWithShape="0">
              <a:srgbClr val="000000">
                <a:alpha val="70000"/>
              </a:srgbClr>
            </a:outerShdw>
          </a:effectLst>
        </p:spPr>
      </p:pic>
      <p:pic>
        <p:nvPicPr>
          <p:cNvPr id="17" name="图片 16"/>
          <p:cNvPicPr>
            <a:picLocks noChangeAspect="1"/>
          </p:cNvPicPr>
          <p:nvPr/>
        </p:nvPicPr>
        <p:blipFill>
          <a:blip r:embed="rId6"/>
          <a:stretch>
            <a:fillRect/>
          </a:stretch>
        </p:blipFill>
        <p:spPr>
          <a:xfrm>
            <a:off x="8148390" y="1158841"/>
            <a:ext cx="3185186" cy="3610177"/>
          </a:xfrm>
          <a:prstGeom prst="rect">
            <a:avLst/>
          </a:prstGeom>
          <a:ln>
            <a:noFill/>
          </a:ln>
          <a:effectLst>
            <a:outerShdw blurRad="190500" algn="tl" rotWithShape="0">
              <a:srgbClr val="000000">
                <a:alpha val="70000"/>
              </a:srgbClr>
            </a:outerShdw>
          </a:effectLst>
        </p:spPr>
      </p:pic>
      <p:pic>
        <p:nvPicPr>
          <p:cNvPr id="18" name="图片 17"/>
          <p:cNvPicPr>
            <a:picLocks noChangeAspect="1"/>
          </p:cNvPicPr>
          <p:nvPr/>
        </p:nvPicPr>
        <p:blipFill>
          <a:blip r:embed="rId7"/>
          <a:stretch>
            <a:fillRect/>
          </a:stretch>
        </p:blipFill>
        <p:spPr>
          <a:xfrm>
            <a:off x="1296431" y="4059816"/>
            <a:ext cx="5441720" cy="2425179"/>
          </a:xfrm>
          <a:prstGeom prst="rect">
            <a:avLst/>
          </a:prstGeom>
        </p:spPr>
      </p:pic>
    </p:spTree>
    <p:extLst>
      <p:ext uri="{BB962C8B-B14F-4D97-AF65-F5344CB8AC3E}">
        <p14:creationId xmlns:p14="http://schemas.microsoft.com/office/powerpoint/2010/main" val="255900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20429</TotalTime>
  <Words>1697</Words>
  <Application>Microsoft Macintosh PowerPoint</Application>
  <PresentationFormat>宽屏</PresentationFormat>
  <Paragraphs>165</Paragraphs>
  <Slides>37</Slides>
  <Notes>30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37</vt:i4>
      </vt:variant>
    </vt:vector>
  </HeadingPairs>
  <TitlesOfParts>
    <vt:vector size="48" baseType="lpstr">
      <vt:lpstr>Calibri</vt:lpstr>
      <vt:lpstr>Calibri Light</vt:lpstr>
      <vt:lpstr>vivo Bold</vt:lpstr>
      <vt:lpstr>vivo type CN简 Bold</vt:lpstr>
      <vt:lpstr>vivo type CN简 Regular</vt:lpstr>
      <vt:lpstr>等线</vt:lpstr>
      <vt:lpstr>黑体</vt:lpstr>
      <vt:lpstr>宋体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邹丹</dc:creator>
  <cp:lastModifiedBy>1227968456@qq.com</cp:lastModifiedBy>
  <cp:revision>410</cp:revision>
  <dcterms:created xsi:type="dcterms:W3CDTF">2019-03-21T01:16:59Z</dcterms:created>
  <dcterms:modified xsi:type="dcterms:W3CDTF">2020-07-31T07:46:07Z</dcterms:modified>
</cp:coreProperties>
</file>